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120640" y="0"/>
            <a:ext cx="402336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-914400"/>
            <a:ext cx="4389120" cy="4389120"/>
          </a:xfrm>
          <a:prstGeom prst="oval">
            <a:avLst/>
          </a:prstGeom>
          <a:solidFill>
            <a:srgbClr val="00C8FF">
              <a:alpha val="8000"/>
            </a:srgbClr>
          </a:solidFill>
          <a:ln w="12700">
            <a:solidFill>
              <a:srgbClr val="00C8FF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98080" y="2743200"/>
            <a:ext cx="2560320" cy="2560320"/>
          </a:xfrm>
          <a:prstGeom prst="oval">
            <a:avLst/>
          </a:prstGeom>
          <a:solidFill>
            <a:srgbClr val="00C8FF">
              <a:alpha val="10000"/>
            </a:srgbClr>
          </a:solidFill>
          <a:ln w="12700">
            <a:solidFill>
              <a:srgbClr val="00C8FF">
                <a:alpha val="10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09360" y="777240"/>
            <a:ext cx="2468880" cy="246888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64592" y="320040"/>
            <a:ext cx="164592" cy="164592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84048" y="2560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64592" y="914400"/>
            <a:ext cx="5120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Services</a:t>
            </a:r>
            <a:endParaRPr lang="en-US" sz="4800" dirty="0"/>
          </a:p>
        </p:txBody>
      </p:sp>
      <p:sp>
        <p:nvSpPr>
          <p:cNvPr id="10" name="Shape 7"/>
          <p:cNvSpPr/>
          <p:nvPr/>
        </p:nvSpPr>
        <p:spPr>
          <a:xfrm>
            <a:off x="164592" y="2423160"/>
            <a:ext cx="1828800" cy="4572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64592" y="2578608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Smarter Business. Secure by Design.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164592" y="31546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Powered by the team that already protects your technology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164592" y="3749040"/>
            <a:ext cx="2377440" cy="438912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64592" y="374904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AI ASSESSMENT →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64592" y="47960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sales@securafy.com  |  (330) 906-8888  |  www.securafy.biz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CLIENT RESULTS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this looks like in practice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4160520" cy="320040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828800"/>
            <a:ext cx="4160520" cy="47548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87452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Law Firm — 4 Attorneys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29768" y="24231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EF4444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BEFORE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84632" y="2816352"/>
            <a:ext cx="91440" cy="91440"/>
          </a:xfrm>
          <a:prstGeom prst="oval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0936" y="276148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Intake coordinator: 8 hrs/week chasing missing documents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4632" y="3291840"/>
            <a:ext cx="91440" cy="91440"/>
          </a:xfrm>
          <a:prstGeom prst="oval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" y="3236976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leads waited 24–48 hrs for any response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4632" y="3767328"/>
            <a:ext cx="91440" cy="91440"/>
          </a:xfrm>
          <a:prstGeom prst="oval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0936" y="3712464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22% of invoices went 45+ days unpaid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9768" y="4206240"/>
            <a:ext cx="3931920" cy="685800"/>
          </a:xfrm>
          <a:prstGeom prst="rect">
            <a:avLst/>
          </a:prstGeom>
          <a:solidFill>
            <a:srgbClr val="00C8FF">
              <a:alpha val="10000"/>
            </a:srgbClr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29768" y="4224528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12 hrs/week recovered  ·  Lead response &lt; 3 min  ·  $0 AR &gt; 45 days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92040" y="1828800"/>
            <a:ext cx="4160520" cy="320040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92040" y="1828800"/>
            <a:ext cx="4160520" cy="475488"/>
          </a:xfrm>
          <a:prstGeom prst="rect">
            <a:avLst/>
          </a:prstGeom>
          <a:solidFill>
            <a:srgbClr val="8B3A00"/>
          </a:solidFill>
          <a:ln w="12700">
            <a:solidFill>
              <a:srgbClr val="8B3A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01768" y="187452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Manufacturer — 80 Employees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01768" y="24231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EF4444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BEFORE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056632" y="2816352"/>
            <a:ext cx="91440" cy="91440"/>
          </a:xfrm>
          <a:prstGeom prst="oval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02936" y="276148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Purchasing: 10 hrs/week chasing PO acknowledgements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56632" y="3291840"/>
            <a:ext cx="91440" cy="91440"/>
          </a:xfrm>
          <a:prstGeom prst="oval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202936" y="3236976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Customer service: 2 hrs/day answering order status calls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056632" y="3767328"/>
            <a:ext cx="91440" cy="91440"/>
          </a:xfrm>
          <a:prstGeom prst="oval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02936" y="3712464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2 compliance certificates expired unnoticed before an ISO audit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001768" y="4206240"/>
            <a:ext cx="3931920" cy="685800"/>
          </a:xfrm>
          <a:prstGeom prst="rect">
            <a:avLst/>
          </a:prstGeom>
          <a:solidFill>
            <a:srgbClr val="00C8FF">
              <a:alpha val="10000"/>
            </a:srgbClr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01768" y="4224528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18 hrs/week recovered  ·  Zero expired certs  ·  95% fewer status calls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 TECHNOLOGY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Enterprise-grade automation — SMB-priced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874520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874520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46120" y="1709928"/>
            <a:ext cx="1280160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46120" y="170992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CORE ENGINE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84632" y="203911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n8n Automation Platform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" y="2441448"/>
            <a:ext cx="3886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Open-source, self-hosted workflow automation. Your data stays in your environment. Connects to 400+ business tools natively.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800600" y="1874520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00600" y="1874520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26680" y="1709928"/>
            <a:ext cx="1280160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26680" y="170992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AI LAYER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965192" y="203911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OpenAI / Anthropic AI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65192" y="2441448"/>
            <a:ext cx="3886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Enterprise AI APIs for intelligent content generation and classification. Zero training on your data — privacy first.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20040" y="3447288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" y="3447288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46120" y="3282696"/>
            <a:ext cx="1280160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46120" y="3282696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INTEGRATION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" y="3611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Your existing tools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84632" y="4014216"/>
            <a:ext cx="3886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We connect to what you already use: Microsoft 365, Google Workspace, QuickBooks, Salesforce, and your specific software stack.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800600" y="3447288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00600" y="3447288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726680" y="3282696"/>
            <a:ext cx="1280160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726680" y="3282696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MANAGED SERVICE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965192" y="3611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Securafy monitoring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965192" y="4014216"/>
            <a:ext cx="3886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24/7 monitoring on every automation we deploy. Proactive alerts, monthly reports, and continuous improvement built in.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COMMON QUESTIONS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Questions we hear — and our honest answers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874520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874520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" y="2039112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if the automation makes a mistake?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4632" y="2560320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workflow includes a human review step for client-facing output. AI drafts; your team approves. Errors are caught before they ship.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892040" y="1874520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92040" y="1874520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56632" y="2039112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Our data is sensitive — is this safe?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56632" y="2560320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All automations run on your own infrastructure. Nothing leaves your environment. Same security posture as your existing IT — because it is.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20040" y="3447288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3447288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" y="3611880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Our team won't adopt new technology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4632" y="4133088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They don't need to learn anything. Automations run behind the scenes. Your team's experience: fewer interruptions, better-organised inboxes.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892040" y="3447288"/>
            <a:ext cx="4206240" cy="141732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92040" y="3447288"/>
            <a:ext cx="420624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56632" y="3611880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 already use [CRM / accounting software]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56632" y="4133088"/>
            <a:ext cx="3931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We integrate with it and add the intelligent communication layer on top — reading, drafting, routing — that your software doesn't do on its own.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-1097280"/>
            <a:ext cx="4754880" cy="4754880"/>
          </a:xfrm>
          <a:prstGeom prst="oval">
            <a:avLst/>
          </a:prstGeom>
          <a:solidFill>
            <a:srgbClr val="00C8FF">
              <a:alpha val="7000"/>
            </a:srgbClr>
          </a:solidFill>
          <a:ln w="12700">
            <a:solidFill>
              <a:srgbClr val="00C8FF">
                <a:alpha val="7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685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96012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Ready to start?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365760" y="1828800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Three ways to take the next step: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6766560" cy="74980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331720"/>
            <a:ext cx="566928" cy="749808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331720"/>
            <a:ext cx="5669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24128" y="2395728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Book a free 30-minute intro call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24128" y="2706624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No commitment. We listen to your biggest operational headache and tell you honestly whether AI automation can solve it.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227832"/>
            <a:ext cx="6766560" cy="74980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227832"/>
            <a:ext cx="566928" cy="749808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227832"/>
            <a:ext cx="5669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24128" y="3291840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Commission a paid discovery session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24128" y="3602736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$500 flat fee. 90 minutes. We map your top 3 automation opportunities and deliver a written ROI analysis.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4123944"/>
            <a:ext cx="6766560" cy="74980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4123944"/>
            <a:ext cx="566928" cy="749808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123944"/>
            <a:ext cx="5669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24128" y="4187952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 with one automation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24128" y="4498848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Pick any single workflow. Fixed build fee. Live in 3–4 weeks. Money-back guarantee if it doesn't save you measurable time.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371600" y="1371600"/>
            <a:ext cx="4114800" cy="4114800"/>
          </a:xfrm>
          <a:prstGeom prst="oval">
            <a:avLst/>
          </a:prstGeom>
          <a:solidFill>
            <a:srgbClr val="00C8FF">
              <a:alpha val="7000"/>
            </a:srgbClr>
          </a:solidFill>
          <a:ln w="12700">
            <a:solidFill>
              <a:srgbClr val="00C8FF">
                <a:alpha val="7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98080" y="-731520"/>
            <a:ext cx="3657600" cy="3657600"/>
          </a:xfrm>
          <a:prstGeom prst="oval">
            <a:avLst/>
          </a:prstGeom>
          <a:solidFill>
            <a:srgbClr val="00C8FF">
              <a:alpha val="7000"/>
            </a:srgbClr>
          </a:solidFill>
          <a:ln w="12700">
            <a:solidFill>
              <a:srgbClr val="00C8FF">
                <a:alpha val="7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49040" y="502920"/>
            <a:ext cx="1645920" cy="16459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4352544" y="2304288"/>
            <a:ext cx="137160" cy="13716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914400" y="2212848"/>
            <a:ext cx="7315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5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914400" y="2697480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Smarter Business. Secure by Design.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200400" y="3456432"/>
            <a:ext cx="2743200" cy="36576"/>
          </a:xfrm>
          <a:prstGeom prst="rect">
            <a:avLst/>
          </a:prstGeom>
          <a:solidFill>
            <a:srgbClr val="00C8FF">
              <a:alpha val="60000"/>
            </a:srgbClr>
          </a:solidFill>
          <a:ln w="12700">
            <a:solidFill>
              <a:srgbClr val="00C8FF">
                <a:alpha val="60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371600" y="35661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sales@securafy.com   |   (330) 906-8888   |   www.securafy.biz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200400" y="4160520"/>
            <a:ext cx="2743200" cy="457200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200400" y="4160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AI ASSESSMENT →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1371600" y="475488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Columbus, OH  ·  Cleveland, OH  ·  Award-Winning MSP/MSSP  ·  Most Trusted 2024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9611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 CHALLENGE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704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problem every business shares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1901952"/>
            <a:ext cx="1965960" cy="274320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205740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20040" y="260604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47 hrs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320040" y="329184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Average lead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response time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914400" y="3931920"/>
            <a:ext cx="777240" cy="27432"/>
          </a:xfrm>
          <a:prstGeom prst="rect">
            <a:avLst/>
          </a:prstGeom>
          <a:solidFill>
            <a:srgbClr val="00C8FF">
              <a:alpha val="50000"/>
            </a:srgbClr>
          </a:solidFill>
          <a:ln w="12700">
            <a:solidFill>
              <a:srgbClr val="00C8FF">
                <a:alpha val="50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20040" y="40050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At most SMBs today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468880" y="1901952"/>
            <a:ext cx="1965960" cy="274320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120" y="2057400"/>
            <a:ext cx="411480" cy="4114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468880" y="260604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6–10 hrs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2468880" y="329184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Per week lost to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repetitive admin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3063240" y="3931920"/>
            <a:ext cx="777240" cy="27432"/>
          </a:xfrm>
          <a:prstGeom prst="rect">
            <a:avLst/>
          </a:prstGeom>
          <a:solidFill>
            <a:srgbClr val="00C8FF">
              <a:alpha val="50000"/>
            </a:srgbClr>
          </a:solidFill>
          <a:ln w="12700">
            <a:solidFill>
              <a:srgbClr val="00C8FF">
                <a:alpha val="50000"/>
              </a:srgbClr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2468880" y="40050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Per staff member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4617720" y="1901952"/>
            <a:ext cx="1965960" cy="274320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2057400"/>
            <a:ext cx="411480" cy="41148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617720" y="260604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1–3%</a:t>
            </a:r>
            <a:endParaRPr lang="en-US" sz="3000" dirty="0"/>
          </a:p>
        </p:txBody>
      </p:sp>
      <p:sp>
        <p:nvSpPr>
          <p:cNvPr id="22" name="Text 17"/>
          <p:cNvSpPr/>
          <p:nvPr/>
        </p:nvSpPr>
        <p:spPr>
          <a:xfrm>
            <a:off x="4617720" y="329184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Annual revenue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lost to unpaid AR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5212080" y="3931920"/>
            <a:ext cx="777240" cy="27432"/>
          </a:xfrm>
          <a:prstGeom prst="rect">
            <a:avLst/>
          </a:prstGeom>
          <a:solidFill>
            <a:srgbClr val="00C8FF">
              <a:alpha val="50000"/>
            </a:srgbClr>
          </a:solidFill>
          <a:ln w="12700">
            <a:solidFill>
              <a:srgbClr val="00C8FF">
                <a:alpha val="50000"/>
              </a:srgbClr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4617720" y="40050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Uncollected invoices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6766560" y="1901952"/>
            <a:ext cx="1965960" cy="274320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800" y="2057400"/>
            <a:ext cx="411480" cy="41148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766560" y="2606040"/>
            <a:ext cx="1965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$3,000</a:t>
            </a:r>
            <a:endParaRPr lang="en-US" sz="3000" dirty="0"/>
          </a:p>
        </p:txBody>
      </p:sp>
      <p:sp>
        <p:nvSpPr>
          <p:cNvPr id="28" name="Text 22"/>
          <p:cNvSpPr/>
          <p:nvPr/>
        </p:nvSpPr>
        <p:spPr>
          <a:xfrm>
            <a:off x="6766560" y="3291840"/>
            <a:ext cx="1965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Average cost to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onboard one hire</a:t>
            </a:r>
            <a:endParaRPr lang="en-US" sz="1200" dirty="0"/>
          </a:p>
        </p:txBody>
      </p:sp>
      <p:sp>
        <p:nvSpPr>
          <p:cNvPr id="29" name="Shape 23"/>
          <p:cNvSpPr/>
          <p:nvPr/>
        </p:nvSpPr>
        <p:spPr>
          <a:xfrm>
            <a:off x="7360920" y="3931920"/>
            <a:ext cx="777240" cy="27432"/>
          </a:xfrm>
          <a:prstGeom prst="rect">
            <a:avLst/>
          </a:prstGeom>
          <a:solidFill>
            <a:srgbClr val="00C8FF">
              <a:alpha val="50000"/>
            </a:srgbClr>
          </a:solidFill>
          <a:ln w="12700">
            <a:solidFill>
              <a:srgbClr val="00C8FF">
                <a:alpha val="50000"/>
              </a:srgbClr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6766560" y="400507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 admin time alone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731520" y="47731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Your competitors are already automating this. The question is whether Securafy gets you there first.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 DIFFERENCE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Securafy — not a stranger with a chatbot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874520"/>
            <a:ext cx="4114800" cy="3017520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874520"/>
            <a:ext cx="54864" cy="301752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201168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 already have what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no AI vendor has: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30352" y="28346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13232" y="2779776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Access to your systems — already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30352" y="3236976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3232" y="3182112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Full knowledge of your processes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30352" y="3639312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13232" y="358444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Your staff's complete trust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30352" y="4041648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3232" y="3986784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Your compliance requirements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30352" y="4443984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3232" y="43891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Accountability when it matters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09160" y="1874520"/>
            <a:ext cx="4114800" cy="89611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09160" y="1874520"/>
            <a:ext cx="54864" cy="8961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198424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Self-hosted infrastructure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46320" y="233172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Your automations run inside your own environment. Data never leaves. Zero third-party cloud exposure.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709160" y="2880360"/>
            <a:ext cx="4114800" cy="89611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09160" y="2880360"/>
            <a:ext cx="54864" cy="8961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299008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One trusted relationship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333756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IT, security, and AI automation from a single partner. One call when anything needs attention.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709160" y="3886200"/>
            <a:ext cx="4114800" cy="89611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709160" y="3886200"/>
            <a:ext cx="54864" cy="89611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0" y="399592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Compliance baked in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46320" y="434340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workflow is designed with your data governance requirements in mind from day one.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OUR SERVICES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What we actually build for your business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2651760" cy="144475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2651760" cy="438912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" y="1828800"/>
            <a:ext cx="54864" cy="43891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" y="1920240"/>
            <a:ext cx="256032" cy="25603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58952" y="1901952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Inbox triage &amp; routing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29768" y="2377440"/>
            <a:ext cx="24505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Shared inbox classified, prioritised, routed — instantly.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3172968" y="1828800"/>
            <a:ext cx="2651760" cy="144475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172968" y="1828800"/>
            <a:ext cx="2651760" cy="438912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172968" y="1828800"/>
            <a:ext cx="54864" cy="43891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696" y="1920240"/>
            <a:ext cx="256032" cy="25603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611880" y="1901952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Lead capture &amp; follow-up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3282696" y="2377440"/>
            <a:ext cx="24505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lead acknowledged in under 2 minutes, automatically.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25896" y="1828800"/>
            <a:ext cx="2651760" cy="144475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025896" y="1828800"/>
            <a:ext cx="2651760" cy="438912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025896" y="1828800"/>
            <a:ext cx="54864" cy="43891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5624" y="1920240"/>
            <a:ext cx="256032" cy="25603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464808" y="1901952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Employee onboarding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6135624" y="2377440"/>
            <a:ext cx="24505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hire guided through 30 days — consistent every time.</a:t>
            </a:r>
            <a:endParaRPr lang="en-US" sz="1150" dirty="0"/>
          </a:p>
        </p:txBody>
      </p:sp>
      <p:sp>
        <p:nvSpPr>
          <p:cNvPr id="25" name="Shape 20"/>
          <p:cNvSpPr/>
          <p:nvPr/>
        </p:nvSpPr>
        <p:spPr>
          <a:xfrm>
            <a:off x="320040" y="3401568"/>
            <a:ext cx="2651760" cy="144475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320040" y="3401568"/>
            <a:ext cx="2651760" cy="438912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7" name="Shape 22"/>
          <p:cNvSpPr/>
          <p:nvPr/>
        </p:nvSpPr>
        <p:spPr>
          <a:xfrm>
            <a:off x="320040" y="3401568"/>
            <a:ext cx="54864" cy="43891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768" y="3493008"/>
            <a:ext cx="256032" cy="25603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758952" y="3474720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Document &amp; AR chase</a:t>
            </a:r>
            <a:endParaRPr lang="en-US" sz="1200" dirty="0"/>
          </a:p>
        </p:txBody>
      </p:sp>
      <p:sp>
        <p:nvSpPr>
          <p:cNvPr id="30" name="Text 24"/>
          <p:cNvSpPr/>
          <p:nvPr/>
        </p:nvSpPr>
        <p:spPr>
          <a:xfrm>
            <a:off x="429768" y="3950208"/>
            <a:ext cx="24505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Client docs and invoices followed up on schedule. Always.</a:t>
            </a:r>
            <a:endParaRPr lang="en-US" sz="1150" dirty="0"/>
          </a:p>
        </p:txBody>
      </p:sp>
      <p:sp>
        <p:nvSpPr>
          <p:cNvPr id="31" name="Shape 25"/>
          <p:cNvSpPr/>
          <p:nvPr/>
        </p:nvSpPr>
        <p:spPr>
          <a:xfrm>
            <a:off x="3172968" y="3401568"/>
            <a:ext cx="2651760" cy="144475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3172968" y="3401568"/>
            <a:ext cx="2651760" cy="438912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3" name="Shape 27"/>
          <p:cNvSpPr/>
          <p:nvPr/>
        </p:nvSpPr>
        <p:spPr>
          <a:xfrm>
            <a:off x="3172968" y="3401568"/>
            <a:ext cx="54864" cy="43891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3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696" y="3493008"/>
            <a:ext cx="256032" cy="256032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3611880" y="3474720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Operations automation</a:t>
            </a:r>
            <a:endParaRPr lang="en-US" sz="1200" dirty="0"/>
          </a:p>
        </p:txBody>
      </p:sp>
      <p:sp>
        <p:nvSpPr>
          <p:cNvPr id="36" name="Text 29"/>
          <p:cNvSpPr/>
          <p:nvPr/>
        </p:nvSpPr>
        <p:spPr>
          <a:xfrm>
            <a:off x="3282696" y="3950208"/>
            <a:ext cx="24505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 follow-up, compliance alerts, vendor onboarding, reports.</a:t>
            </a:r>
            <a:endParaRPr lang="en-US" sz="1150" dirty="0"/>
          </a:p>
        </p:txBody>
      </p:sp>
      <p:sp>
        <p:nvSpPr>
          <p:cNvPr id="37" name="Shape 30"/>
          <p:cNvSpPr/>
          <p:nvPr/>
        </p:nvSpPr>
        <p:spPr>
          <a:xfrm>
            <a:off x="6025896" y="3401568"/>
            <a:ext cx="2651760" cy="1444752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52400" dist="38100" dir="16200000">
              <a:srgbClr val="000000">
                <a:alpha val="30000"/>
              </a:srgbClr>
            </a:outerShdw>
          </a:effectLst>
        </p:spPr>
      </p:sp>
      <p:sp>
        <p:nvSpPr>
          <p:cNvPr id="38" name="Shape 31"/>
          <p:cNvSpPr/>
          <p:nvPr/>
        </p:nvSpPr>
        <p:spPr>
          <a:xfrm>
            <a:off x="6025896" y="3401568"/>
            <a:ext cx="2651760" cy="438912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9" name="Shape 32"/>
          <p:cNvSpPr/>
          <p:nvPr/>
        </p:nvSpPr>
        <p:spPr>
          <a:xfrm>
            <a:off x="6025896" y="3401568"/>
            <a:ext cx="54864" cy="43891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4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5624" y="3493008"/>
            <a:ext cx="256032" cy="256032"/>
          </a:xfrm>
          <a:prstGeom prst="rect">
            <a:avLst/>
          </a:prstGeom>
        </p:spPr>
      </p:pic>
      <p:sp>
        <p:nvSpPr>
          <p:cNvPr id="41" name="Text 33"/>
          <p:cNvSpPr/>
          <p:nvPr/>
        </p:nvSpPr>
        <p:spPr>
          <a:xfrm>
            <a:off x="6464808" y="3474720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AI knowledge base</a:t>
            </a:r>
            <a:endParaRPr lang="en-US" sz="1200" dirty="0"/>
          </a:p>
        </p:txBody>
      </p:sp>
      <p:sp>
        <p:nvSpPr>
          <p:cNvPr id="42" name="Text 34"/>
          <p:cNvSpPr/>
          <p:nvPr/>
        </p:nvSpPr>
        <p:spPr>
          <a:xfrm>
            <a:off x="6135624" y="3950208"/>
            <a:ext cx="24505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An always-on assistant trained on your own policies and FAQs.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 SECURAFY PROCESS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From conversation to live automation in 4 steps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1298448" y="2852928"/>
            <a:ext cx="6565392" cy="36576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920240"/>
            <a:ext cx="1993392" cy="294436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78408" y="2633472"/>
            <a:ext cx="658368" cy="65836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78408" y="26334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11480" y="20299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Discovery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29768" y="2606040"/>
            <a:ext cx="17922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90-minute paid assessment. We map your processes, identify quick wins, and quantify ROI.</a:t>
            </a:r>
            <a:endParaRPr lang="en-US" sz="1150" dirty="0"/>
          </a:p>
        </p:txBody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" y="2057400"/>
            <a:ext cx="274320" cy="2743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2468880" y="1920240"/>
            <a:ext cx="1993392" cy="294436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127248" y="2633472"/>
            <a:ext cx="658368" cy="65836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127248" y="26334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2560320" y="20299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Proposal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578608" y="2606040"/>
            <a:ext cx="17922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Fixed build fee + monthly managed service. No surprises, no scope creep.</a:t>
            </a:r>
            <a:endParaRPr lang="en-US" sz="1150" dirty="0"/>
          </a:p>
        </p:txBody>
      </p:sp>
      <p:pic>
        <p:nvPicPr>
          <p:cNvPr id="1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608" y="2057400"/>
            <a:ext cx="274320" cy="274320"/>
          </a:xfrm>
          <a:prstGeom prst="rect">
            <a:avLst/>
          </a:prstGeom>
        </p:spPr>
      </p:pic>
      <p:sp>
        <p:nvSpPr>
          <p:cNvPr id="20" name="Shape 16"/>
          <p:cNvSpPr/>
          <p:nvPr/>
        </p:nvSpPr>
        <p:spPr>
          <a:xfrm>
            <a:off x="4617720" y="1920240"/>
            <a:ext cx="1993392" cy="294436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276088" y="2633472"/>
            <a:ext cx="658368" cy="65836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18"/>
          <p:cNvSpPr/>
          <p:nvPr/>
        </p:nvSpPr>
        <p:spPr>
          <a:xfrm>
            <a:off x="5276088" y="26334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4709160" y="20299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Build &amp; integrate</a:t>
            </a:r>
            <a:endParaRPr lang="en-US" sz="1300" dirty="0"/>
          </a:p>
        </p:txBody>
      </p:sp>
      <p:sp>
        <p:nvSpPr>
          <p:cNvPr id="24" name="Text 20"/>
          <p:cNvSpPr/>
          <p:nvPr/>
        </p:nvSpPr>
        <p:spPr>
          <a:xfrm>
            <a:off x="4727448" y="2606040"/>
            <a:ext cx="17922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1–4 weeks. We build, test, and connect to your existing tools seamlessly.</a:t>
            </a:r>
            <a:endParaRPr lang="en-US" sz="1150" dirty="0"/>
          </a:p>
        </p:txBody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448" y="2057400"/>
            <a:ext cx="274320" cy="274320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6766560" y="1920240"/>
            <a:ext cx="1993392" cy="2944368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7" name="Shape 22"/>
          <p:cNvSpPr/>
          <p:nvPr/>
        </p:nvSpPr>
        <p:spPr>
          <a:xfrm>
            <a:off x="7424928" y="2633472"/>
            <a:ext cx="658368" cy="65836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3"/>
          <p:cNvSpPr/>
          <p:nvPr/>
        </p:nvSpPr>
        <p:spPr>
          <a:xfrm>
            <a:off x="7424928" y="26334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0C1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6858000" y="20299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Go live &amp; monitor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6876288" y="2606040"/>
            <a:ext cx="17922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Full deployment. We monitor, maintain, and improve — you never touch a thing.</a:t>
            </a:r>
            <a:endParaRPr lang="en-US" sz="1150" dirty="0"/>
          </a:p>
        </p:txBody>
      </p:sp>
      <p:pic>
        <p:nvPicPr>
          <p:cNvPr id="3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6288" y="2057400"/>
            <a:ext cx="274320" cy="274320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1371600" y="48006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8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Typical time from signed agreement to live automation: 3–4 weeks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-1371600"/>
            <a:ext cx="5029200" cy="5029200"/>
          </a:xfrm>
          <a:prstGeom prst="oval">
            <a:avLst/>
          </a:prstGeom>
          <a:solidFill>
            <a:srgbClr val="00C8FF">
              <a:alpha val="6000"/>
            </a:srgbClr>
          </a:solidFill>
          <a:ln w="12700">
            <a:solidFill>
              <a:srgbClr val="00C8FF">
                <a:alpha val="6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 NUMBERS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114300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numbers that matter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81051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Real ROI from a single automation — typical 10-person SMB client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" y="2304288"/>
            <a:ext cx="1993392" cy="2331720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2304288"/>
            <a:ext cx="1993392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487168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 hrs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320040" y="329184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saved per week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per automation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68680" y="3913632"/>
            <a:ext cx="914400" cy="27432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3986784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At $45/hr = $1,170/mo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487168" y="2304288"/>
            <a:ext cx="1993392" cy="2331720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487168" y="2304288"/>
            <a:ext cx="1993392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87168" y="2487168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$400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2487168" y="329184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average monthly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retainer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035808" y="3913632"/>
            <a:ext cx="914400" cy="27432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487168" y="3986784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Managed, maintained, improved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54296" y="2304288"/>
            <a:ext cx="1993392" cy="2331720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654296" y="2304288"/>
            <a:ext cx="1993392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54296" y="2487168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$770</a:t>
            </a:r>
            <a:endParaRPr lang="en-US" sz="3400" dirty="0"/>
          </a:p>
        </p:txBody>
      </p:sp>
      <p:sp>
        <p:nvSpPr>
          <p:cNvPr id="24" name="Text 22"/>
          <p:cNvSpPr/>
          <p:nvPr/>
        </p:nvSpPr>
        <p:spPr>
          <a:xfrm>
            <a:off x="4654296" y="329184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net monthly gain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202936" y="3913632"/>
            <a:ext cx="914400" cy="27432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54296" y="3986784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After retainer cost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821424" y="2304288"/>
            <a:ext cx="1993392" cy="2331720"/>
          </a:xfrm>
          <a:prstGeom prst="rect">
            <a:avLst/>
          </a:prstGeom>
          <a:solidFill>
            <a:srgbClr val="0D111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821424" y="2304288"/>
            <a:ext cx="1993392" cy="54864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21424" y="2487168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192%</a:t>
            </a:r>
            <a:endParaRPr lang="en-US" sz="3400" dirty="0"/>
          </a:p>
        </p:txBody>
      </p:sp>
      <p:sp>
        <p:nvSpPr>
          <p:cNvPr id="30" name="Text 28"/>
          <p:cNvSpPr/>
          <p:nvPr/>
        </p:nvSpPr>
        <p:spPr>
          <a:xfrm>
            <a:off x="6821424" y="329184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average first-year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ROI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370064" y="3913632"/>
            <a:ext cx="914400" cy="27432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21424" y="3986784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Across our client base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20040" y="4663440"/>
            <a:ext cx="8503920" cy="347472"/>
          </a:xfrm>
          <a:prstGeom prst="rect">
            <a:avLst/>
          </a:prstGeom>
          <a:solidFill>
            <a:srgbClr val="F5A623">
              <a:alpha val="12000"/>
            </a:srgbClr>
          </a:solidFill>
          <a:ln w="6350">
            <a:solidFill>
              <a:srgbClr val="F5A62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20040" y="466344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A623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automation pays for itself within 60 days — or we refund one month of retainer.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INDUSTRIES WE SERVE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Specialised playbooks for your industry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1993392" cy="315468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828800"/>
            <a:ext cx="1993392" cy="5029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82880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Law Firms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46888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" y="2404872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Client intake automation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907792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" y="2843784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Deadline reminder system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346704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" y="3282696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Document review prep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785616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2648" y="3721608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AR follow-up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22452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" y="4160520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Client status updates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496312" y="1828800"/>
            <a:ext cx="1993392" cy="315468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496312" y="1828800"/>
            <a:ext cx="1993392" cy="502920"/>
          </a:xfrm>
          <a:prstGeom prst="rect">
            <a:avLst/>
          </a:prstGeom>
          <a:solidFill>
            <a:srgbClr val="1A4A8C"/>
          </a:solidFill>
          <a:ln w="12700">
            <a:solidFill>
              <a:srgbClr val="1A4A8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496312" y="182880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CPA &amp; Accounting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2633472" y="246888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88920" y="2404872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Document chase system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633472" y="2907792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88920" y="2843784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Tax deadline reminders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633472" y="3346704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88920" y="3282696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client onboarding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633472" y="3785616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88920" y="3721608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Invoice AR follow-up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633472" y="422452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88920" y="4160520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Bookkeeping anomaly alerts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672584" y="1828800"/>
            <a:ext cx="1993392" cy="315468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672584" y="1828800"/>
            <a:ext cx="1993392" cy="502920"/>
          </a:xfrm>
          <a:prstGeom prst="rect">
            <a:avLst/>
          </a:prstGeom>
          <a:solidFill>
            <a:srgbClr val="2D5A1B"/>
          </a:solidFill>
          <a:ln w="12700">
            <a:solidFill>
              <a:srgbClr val="2D5A1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72584" y="182880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Country Clubs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809744" y="246888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965192" y="2404872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Member inquiry assistant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809744" y="2907792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65192" y="2843784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Event coordination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809744" y="3346704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65192" y="3282696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member onboarding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809744" y="3785616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965192" y="3721608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Reservation follow-up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809744" y="422452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65192" y="4160520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Reputation management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6848856" y="1828800"/>
            <a:ext cx="1993392" cy="315468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848856" y="1828800"/>
            <a:ext cx="1993392" cy="502920"/>
          </a:xfrm>
          <a:prstGeom prst="rect">
            <a:avLst/>
          </a:prstGeom>
          <a:solidFill>
            <a:srgbClr val="8B3A00"/>
          </a:solidFill>
          <a:ln w="12700">
            <a:solidFill>
              <a:srgbClr val="8B3A0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848856" y="182880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Manufacturers</a:t>
            </a:r>
            <a:endParaRPr lang="en-US" sz="1300" dirty="0"/>
          </a:p>
        </p:txBody>
      </p:sp>
      <p:sp>
        <p:nvSpPr>
          <p:cNvPr id="49" name="Shape 47"/>
          <p:cNvSpPr/>
          <p:nvPr/>
        </p:nvSpPr>
        <p:spPr>
          <a:xfrm>
            <a:off x="6986016" y="246888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141464" y="2404872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PO follow-up automation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6986016" y="2907792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141464" y="2843784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Customer order updates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986016" y="3346704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141464" y="3282696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NCR routing system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6986016" y="3785616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141464" y="3721608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Vendor onboarding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6986016" y="422452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7141464" y="4160520"/>
            <a:ext cx="1627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Compliance doc alerts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1371600" y="50749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8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+ Universal front office automation for any business type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868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Simple, transparent pricing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2743200" cy="37490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3444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ECF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1051560" y="1773936"/>
            <a:ext cx="1280160" cy="36576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" y="1920240"/>
            <a:ext cx="201168" cy="201168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40664" y="1865376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1 automation workflow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" y="2359152"/>
            <a:ext cx="201168" cy="20116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40664" y="2304288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existing tools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2798064"/>
            <a:ext cx="201168" cy="20116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40664" y="2743200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 &amp; documentation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" y="3236976"/>
            <a:ext cx="201168" cy="20116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40664" y="3182112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30-day monitoring period</a:t>
            </a:r>
            <a:endParaRPr lang="en-US" sz="1100" dirty="0"/>
          </a:p>
        </p:txBody>
      </p:sp>
      <p:sp>
        <p:nvSpPr>
          <p:cNvPr id="18" name="Shape 12"/>
          <p:cNvSpPr/>
          <p:nvPr/>
        </p:nvSpPr>
        <p:spPr>
          <a:xfrm>
            <a:off x="411480" y="3950208"/>
            <a:ext cx="2578608" cy="68580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3"/>
          <p:cNvSpPr/>
          <p:nvPr/>
        </p:nvSpPr>
        <p:spPr>
          <a:xfrm>
            <a:off x="411480" y="3977640"/>
            <a:ext cx="25786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$1,500–$3,500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411480" y="4270248"/>
            <a:ext cx="25786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Then: $300–$600/mo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3154680" y="804672"/>
            <a:ext cx="2834640" cy="27432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16"/>
          <p:cNvSpPr/>
          <p:nvPr/>
        </p:nvSpPr>
        <p:spPr>
          <a:xfrm>
            <a:off x="3154680" y="80467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MOST POPULAR</a:t>
            </a:r>
            <a:endParaRPr lang="en-US" sz="900" dirty="0"/>
          </a:p>
        </p:txBody>
      </p:sp>
      <p:sp>
        <p:nvSpPr>
          <p:cNvPr id="23" name="Shape 17"/>
          <p:cNvSpPr/>
          <p:nvPr/>
        </p:nvSpPr>
        <p:spPr>
          <a:xfrm>
            <a:off x="3154680" y="1097280"/>
            <a:ext cx="2834640" cy="384048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4" name="Text 18"/>
          <p:cNvSpPr/>
          <p:nvPr/>
        </p:nvSpPr>
        <p:spPr>
          <a:xfrm>
            <a:off x="3200400" y="123444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C8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Growth</a:t>
            </a:r>
            <a:endParaRPr lang="en-US" sz="2200" dirty="0"/>
          </a:p>
        </p:txBody>
      </p:sp>
      <p:sp>
        <p:nvSpPr>
          <p:cNvPr id="25" name="Shape 19"/>
          <p:cNvSpPr/>
          <p:nvPr/>
        </p:nvSpPr>
        <p:spPr>
          <a:xfrm>
            <a:off x="3931920" y="1773936"/>
            <a:ext cx="128016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4992" y="1920240"/>
            <a:ext cx="201168" cy="20116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621024" y="1865376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3–4 automation workflows</a:t>
            </a:r>
            <a:endParaRPr lang="en-US" sz="1100" dirty="0"/>
          </a:p>
        </p:txBody>
      </p:sp>
      <p:pic>
        <p:nvPicPr>
          <p:cNvPr id="2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4992" y="2359152"/>
            <a:ext cx="201168" cy="201168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3621024" y="2304288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Full system integration</a:t>
            </a:r>
            <a:endParaRPr lang="en-US" sz="1100" dirty="0"/>
          </a:p>
        </p:txBody>
      </p:sp>
      <p:pic>
        <p:nvPicPr>
          <p:cNvPr id="3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4992" y="2798064"/>
            <a:ext cx="201168" cy="201168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3621024" y="2743200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Monthly performance reports</a:t>
            </a:r>
            <a:endParaRPr lang="en-US" sz="1100" dirty="0"/>
          </a:p>
        </p:txBody>
      </p:sp>
      <p:pic>
        <p:nvPicPr>
          <p:cNvPr id="3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4992" y="3236976"/>
            <a:ext cx="201168" cy="201168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3621024" y="3182112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Priority support &amp; updates</a:t>
            </a:r>
            <a:endParaRPr lang="en-US" sz="1100" dirty="0"/>
          </a:p>
        </p:txBody>
      </p:sp>
      <p:pic>
        <p:nvPicPr>
          <p:cNvPr id="3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64992" y="3675888"/>
            <a:ext cx="201168" cy="201168"/>
          </a:xfrm>
          <a:prstGeom prst="rect">
            <a:avLst/>
          </a:prstGeom>
        </p:spPr>
      </p:pic>
      <p:sp>
        <p:nvSpPr>
          <p:cNvPr id="35" name="Text 24"/>
          <p:cNvSpPr/>
          <p:nvPr/>
        </p:nvSpPr>
        <p:spPr>
          <a:xfrm>
            <a:off x="3621024" y="3621024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Quarterly strategy review</a:t>
            </a:r>
            <a:endParaRPr lang="en-US" sz="1100" dirty="0"/>
          </a:p>
        </p:txBody>
      </p:sp>
      <p:sp>
        <p:nvSpPr>
          <p:cNvPr id="36" name="Shape 25"/>
          <p:cNvSpPr/>
          <p:nvPr/>
        </p:nvSpPr>
        <p:spPr>
          <a:xfrm>
            <a:off x="3291840" y="4023360"/>
            <a:ext cx="2578608" cy="6858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7" name="Text 26"/>
          <p:cNvSpPr/>
          <p:nvPr/>
        </p:nvSpPr>
        <p:spPr>
          <a:xfrm>
            <a:off x="3291840" y="4050792"/>
            <a:ext cx="25786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$6,000–$12,000</a:t>
            </a:r>
            <a:endParaRPr lang="en-US" sz="1200" dirty="0"/>
          </a:p>
        </p:txBody>
      </p:sp>
      <p:sp>
        <p:nvSpPr>
          <p:cNvPr id="38" name="Text 27"/>
          <p:cNvSpPr/>
          <p:nvPr/>
        </p:nvSpPr>
        <p:spPr>
          <a:xfrm>
            <a:off x="3291840" y="4343400"/>
            <a:ext cx="25786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0C1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Then: $900–$1,800/mo</a:t>
            </a:r>
            <a:endParaRPr lang="en-US" sz="1200" dirty="0"/>
          </a:p>
        </p:txBody>
      </p:sp>
      <p:sp>
        <p:nvSpPr>
          <p:cNvPr id="39" name="Shape 28"/>
          <p:cNvSpPr/>
          <p:nvPr/>
        </p:nvSpPr>
        <p:spPr>
          <a:xfrm>
            <a:off x="6080760" y="1097280"/>
            <a:ext cx="2743200" cy="37490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40" name="Text 29"/>
          <p:cNvSpPr/>
          <p:nvPr/>
        </p:nvSpPr>
        <p:spPr>
          <a:xfrm>
            <a:off x="6080760" y="123444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ECF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Enterprise</a:t>
            </a:r>
            <a:endParaRPr lang="en-US" sz="2200" dirty="0"/>
          </a:p>
        </p:txBody>
      </p:sp>
      <p:sp>
        <p:nvSpPr>
          <p:cNvPr id="41" name="Shape 30"/>
          <p:cNvSpPr/>
          <p:nvPr/>
        </p:nvSpPr>
        <p:spPr>
          <a:xfrm>
            <a:off x="6812280" y="1773936"/>
            <a:ext cx="1280160" cy="36576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pic>
        <p:nvPicPr>
          <p:cNvPr id="4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45352" y="1920240"/>
            <a:ext cx="201168" cy="201168"/>
          </a:xfrm>
          <a:prstGeom prst="rect">
            <a:avLst/>
          </a:prstGeom>
        </p:spPr>
      </p:pic>
      <p:sp>
        <p:nvSpPr>
          <p:cNvPr id="43" name="Text 31"/>
          <p:cNvSpPr/>
          <p:nvPr/>
        </p:nvSpPr>
        <p:spPr>
          <a:xfrm>
            <a:off x="6501384" y="1865376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5+ automation workflows</a:t>
            </a:r>
            <a:endParaRPr lang="en-US" sz="1100" dirty="0"/>
          </a:p>
        </p:txBody>
      </p:sp>
      <p:pic>
        <p:nvPicPr>
          <p:cNvPr id="44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45352" y="2359152"/>
            <a:ext cx="201168" cy="201168"/>
          </a:xfrm>
          <a:prstGeom prst="rect">
            <a:avLst/>
          </a:prstGeom>
        </p:spPr>
      </p:pic>
      <p:sp>
        <p:nvSpPr>
          <p:cNvPr id="45" name="Text 32"/>
          <p:cNvSpPr/>
          <p:nvPr/>
        </p:nvSpPr>
        <p:spPr>
          <a:xfrm>
            <a:off x="6501384" y="2304288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Custom AI assistants &amp; chatbots</a:t>
            </a:r>
            <a:endParaRPr lang="en-US" sz="1100" dirty="0"/>
          </a:p>
        </p:txBody>
      </p:sp>
      <p:pic>
        <p:nvPicPr>
          <p:cNvPr id="46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45352" y="2798064"/>
            <a:ext cx="201168" cy="201168"/>
          </a:xfrm>
          <a:prstGeom prst="rect">
            <a:avLst/>
          </a:prstGeom>
        </p:spPr>
      </p:pic>
      <p:sp>
        <p:nvSpPr>
          <p:cNvPr id="47" name="Text 33"/>
          <p:cNvSpPr/>
          <p:nvPr/>
        </p:nvSpPr>
        <p:spPr>
          <a:xfrm>
            <a:off x="6501384" y="2743200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Dedicated account manager</a:t>
            </a:r>
            <a:endParaRPr lang="en-US" sz="1100" dirty="0"/>
          </a:p>
        </p:txBody>
      </p:sp>
      <p:pic>
        <p:nvPicPr>
          <p:cNvPr id="48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45352" y="3236976"/>
            <a:ext cx="201168" cy="201168"/>
          </a:xfrm>
          <a:prstGeom prst="rect">
            <a:avLst/>
          </a:prstGeom>
        </p:spPr>
      </p:pic>
      <p:sp>
        <p:nvSpPr>
          <p:cNvPr id="49" name="Text 34"/>
          <p:cNvSpPr/>
          <p:nvPr/>
        </p:nvSpPr>
        <p:spPr>
          <a:xfrm>
            <a:off x="6501384" y="3182112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Custom reporting dashboards</a:t>
            </a:r>
            <a:endParaRPr lang="en-US" sz="1100" dirty="0"/>
          </a:p>
        </p:txBody>
      </p:sp>
      <p:pic>
        <p:nvPicPr>
          <p:cNvPr id="50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45352" y="3675888"/>
            <a:ext cx="201168" cy="201168"/>
          </a:xfrm>
          <a:prstGeom prst="rect">
            <a:avLst/>
          </a:prstGeom>
        </p:spPr>
      </p:pic>
      <p:sp>
        <p:nvSpPr>
          <p:cNvPr id="51" name="Text 35"/>
          <p:cNvSpPr/>
          <p:nvPr/>
        </p:nvSpPr>
        <p:spPr>
          <a:xfrm>
            <a:off x="6501384" y="3621024"/>
            <a:ext cx="22128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SLA-backed uptime guarantee</a:t>
            </a:r>
            <a:endParaRPr lang="en-US" sz="1100" dirty="0"/>
          </a:p>
        </p:txBody>
      </p:sp>
      <p:sp>
        <p:nvSpPr>
          <p:cNvPr id="52" name="Shape 36"/>
          <p:cNvSpPr/>
          <p:nvPr/>
        </p:nvSpPr>
        <p:spPr>
          <a:xfrm>
            <a:off x="6172200" y="3950208"/>
            <a:ext cx="2578608" cy="68580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53" name="Text 37"/>
          <p:cNvSpPr/>
          <p:nvPr/>
        </p:nvSpPr>
        <p:spPr>
          <a:xfrm>
            <a:off x="6172200" y="3977640"/>
            <a:ext cx="25786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Custom</a:t>
            </a:r>
            <a:endParaRPr lang="en-US" sz="1200" dirty="0"/>
          </a:p>
        </p:txBody>
      </p:sp>
      <p:sp>
        <p:nvSpPr>
          <p:cNvPr id="54" name="Text 38"/>
          <p:cNvSpPr/>
          <p:nvPr/>
        </p:nvSpPr>
        <p:spPr>
          <a:xfrm>
            <a:off x="6172200" y="4270248"/>
            <a:ext cx="257860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Then: From $2,000/mo</a:t>
            </a:r>
            <a:endParaRPr lang="en-US" sz="1200" dirty="0"/>
          </a:p>
        </p:txBody>
      </p:sp>
      <p:sp>
        <p:nvSpPr>
          <p:cNvPr id="55" name="Text 39"/>
          <p:cNvSpPr/>
          <p:nvPr/>
        </p:nvSpPr>
        <p:spPr>
          <a:xfrm>
            <a:off x="2011680" y="4956048"/>
            <a:ext cx="5120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All plans include a 30-day satisfaction guarantee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457200"/>
            <a:ext cx="3200400" cy="3200400"/>
          </a:xfrm>
          <a:prstGeom prst="oval">
            <a:avLst/>
          </a:prstGeom>
          <a:solidFill>
            <a:srgbClr val="00C8FF">
              <a:alpha val="8000"/>
            </a:srgbClr>
          </a:solidFill>
          <a:ln w="12700">
            <a:solidFill>
              <a:srgbClr val="00C8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" y="91440"/>
            <a:ext cx="109728" cy="109728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ECF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822960"/>
            <a:ext cx="2286000" cy="22860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8686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THE SECURAFY DIFFERENCE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365760" y="1188720"/>
            <a:ext cx="594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Security first.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Always.</a:t>
            </a:r>
            <a:endParaRPr lang="en-US" sz="4000" dirty="0"/>
          </a:p>
        </p:txBody>
      </p:sp>
      <p:sp>
        <p:nvSpPr>
          <p:cNvPr id="9" name="Text 6"/>
          <p:cNvSpPr/>
          <p:nvPr/>
        </p:nvSpPr>
        <p:spPr>
          <a:xfrm>
            <a:off x="365760" y="2697480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Because we're an MSP/MSSP, security isn't an add-on — it's baked into every single automation we build.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365760" y="3429000"/>
            <a:ext cx="54864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12064" y="3383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Self-hosted infrastructure — 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697480" y="33832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Your data never leaves your environment. No third-party AI cloud.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65760" y="3831336"/>
            <a:ext cx="54864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12064" y="3785616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Data minimisation by design — 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2697480" y="378561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Each workflow accesses only what it needs. Nothing more.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4233672"/>
            <a:ext cx="54864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12064" y="418795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Full audit trail — 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2697480" y="4187952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automated action is logged. You always know what ran and when.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365760" y="4636008"/>
            <a:ext cx="54864" cy="25603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12064" y="459028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Encrypted in transit &amp; at rest — 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2697480" y="459028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Same security standards as your existing IT posture.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