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notesMasterIdLst>
    <p:notesMasterId r:id="rId5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0C1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303520" y="0"/>
            <a:ext cx="3840480" cy="5143500"/>
          </a:xfrm>
          <a:prstGeom prst="rect">
            <a:avLst/>
          </a:prstGeom>
          <a:solidFill>
            <a:srgbClr val="0D1117"/>
          </a:solidFill>
          <a:ln w="12700">
            <a:solidFill>
              <a:srgbClr val="0D1117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6583680" y="-1097280"/>
            <a:ext cx="4389120" cy="4389120"/>
          </a:xfrm>
          <a:prstGeom prst="oval">
            <a:avLst/>
          </a:prstGeom>
          <a:solidFill>
            <a:srgbClr val="00C8FF">
              <a:alpha val="9000"/>
            </a:srgbClr>
          </a:solidFill>
          <a:ln w="12700">
            <a:solidFill>
              <a:srgbClr val="00C8FF">
                <a:alpha val="9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772400" y="2926080"/>
            <a:ext cx="2743200" cy="2743200"/>
          </a:xfrm>
          <a:prstGeom prst="oval">
            <a:avLst/>
          </a:prstGeom>
          <a:solidFill>
            <a:srgbClr val="00C8FF">
              <a:alpha val="12000"/>
            </a:srgbClr>
          </a:solidFill>
          <a:ln w="12700">
            <a:solidFill>
              <a:srgbClr val="00C8FF">
                <a:alpha val="12000"/>
              </a:srgbClr>
            </a:solidFill>
            <a:prstDash val="solid"/>
          </a:ln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35040" y="868680"/>
            <a:ext cx="2560320" cy="256032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201168" y="320040"/>
            <a:ext cx="146304" cy="146304"/>
          </a:xfrm>
          <a:prstGeom prst="oval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402336" y="256032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FFFFF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SECURAFY</a:t>
            </a:r>
            <a:endParaRPr lang="en-US" sz="1000" dirty="0"/>
          </a:p>
        </p:txBody>
      </p:sp>
      <p:sp>
        <p:nvSpPr>
          <p:cNvPr id="9" name="Shape 6"/>
          <p:cNvSpPr/>
          <p:nvPr/>
        </p:nvSpPr>
        <p:spPr>
          <a:xfrm>
            <a:off x="182880" y="914400"/>
            <a:ext cx="54864" cy="731520"/>
          </a:xfrm>
          <a:prstGeom prst="rect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365760" y="841248"/>
            <a:ext cx="5029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8B96A7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AI Services for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365760" y="1207008"/>
            <a:ext cx="50292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All Industries</a:t>
            </a:r>
            <a:endParaRPr lang="en-US" sz="3600" dirty="0"/>
          </a:p>
        </p:txBody>
      </p:sp>
      <p:sp>
        <p:nvSpPr>
          <p:cNvPr id="12" name="Shape 9"/>
          <p:cNvSpPr/>
          <p:nvPr/>
        </p:nvSpPr>
        <p:spPr>
          <a:xfrm>
            <a:off x="365760" y="2423160"/>
            <a:ext cx="1828800" cy="36576"/>
          </a:xfrm>
          <a:prstGeom prst="rect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365760" y="2578608"/>
            <a:ext cx="49377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8B96A7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Trusted with your IT. Now automating your business.</a:t>
            </a:r>
            <a:endParaRPr lang="en-US" sz="1500" dirty="0"/>
          </a:p>
        </p:txBody>
      </p:sp>
      <p:sp>
        <p:nvSpPr>
          <p:cNvPr id="14" name="Shape 11"/>
          <p:cNvSpPr/>
          <p:nvPr/>
        </p:nvSpPr>
        <p:spPr>
          <a:xfrm>
            <a:off x="365760" y="3218688"/>
            <a:ext cx="91440" cy="91440"/>
          </a:xfrm>
          <a:prstGeom prst="oval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530352" y="3172968"/>
            <a:ext cx="46634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Already your MSP — no new vendor relationship to establish</a:t>
            </a:r>
            <a:endParaRPr lang="en-US" sz="1200" dirty="0"/>
          </a:p>
        </p:txBody>
      </p:sp>
      <p:sp>
        <p:nvSpPr>
          <p:cNvPr id="16" name="Shape 13"/>
          <p:cNvSpPr/>
          <p:nvPr/>
        </p:nvSpPr>
        <p:spPr>
          <a:xfrm>
            <a:off x="365760" y="3584448"/>
            <a:ext cx="91440" cy="91440"/>
          </a:xfrm>
          <a:prstGeom prst="oval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530352" y="3538728"/>
            <a:ext cx="46634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Self-hosted infrastructure — your data never leaves your environment</a:t>
            </a:r>
            <a:endParaRPr lang="en-US" sz="1200" dirty="0"/>
          </a:p>
        </p:txBody>
      </p:sp>
      <p:sp>
        <p:nvSpPr>
          <p:cNvPr id="18" name="Shape 15"/>
          <p:cNvSpPr/>
          <p:nvPr/>
        </p:nvSpPr>
        <p:spPr>
          <a:xfrm>
            <a:off x="365760" y="3950208"/>
            <a:ext cx="91440" cy="91440"/>
          </a:xfrm>
          <a:prstGeom prst="oval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530352" y="3904488"/>
            <a:ext cx="46634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One relationship for IT, security, and AI automation</a:t>
            </a:r>
            <a:endParaRPr lang="en-US" sz="1200" dirty="0"/>
          </a:p>
        </p:txBody>
      </p:sp>
      <p:sp>
        <p:nvSpPr>
          <p:cNvPr id="20" name="Shape 17"/>
          <p:cNvSpPr/>
          <p:nvPr/>
        </p:nvSpPr>
        <p:spPr>
          <a:xfrm>
            <a:off x="365760" y="4503420"/>
            <a:ext cx="2286000" cy="402336"/>
          </a:xfrm>
          <a:prstGeom prst="rect">
            <a:avLst/>
          </a:prstGeom>
          <a:solidFill>
            <a:srgbClr val="0A0C10"/>
          </a:solidFill>
          <a:ln w="19050">
            <a:solidFill>
              <a:srgbClr val="F5A623"/>
            </a:solidFill>
            <a:prstDash val="solid"/>
          </a:ln>
        </p:spPr>
      </p:sp>
      <p:sp>
        <p:nvSpPr>
          <p:cNvPr id="21" name="Text 18"/>
          <p:cNvSpPr/>
          <p:nvPr/>
        </p:nvSpPr>
        <p:spPr>
          <a:xfrm>
            <a:off x="365760" y="4503420"/>
            <a:ext cx="22860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spc="100" kern="0" dirty="0">
                <a:solidFill>
                  <a:srgbClr val="F5A623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FREE ASSESSMENT →</a:t>
            </a:r>
            <a:endParaRPr lang="en-US" sz="1000" dirty="0"/>
          </a:p>
        </p:txBody>
      </p:sp>
      <p:sp>
        <p:nvSpPr>
          <p:cNvPr id="22" name="Text 19"/>
          <p:cNvSpPr/>
          <p:nvPr/>
        </p:nvSpPr>
        <p:spPr>
          <a:xfrm>
            <a:off x="2834640" y="4576572"/>
            <a:ext cx="5303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6A7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www.securafy.biz  |  sales@securafy.com  |  (330) 906-8888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A0C1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0D1117"/>
          </a:solidFill>
          <a:ln w="12700">
            <a:solidFill>
              <a:srgbClr val="0D111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01168" y="173736"/>
            <a:ext cx="128016" cy="128016"/>
          </a:xfrm>
          <a:prstGeom prst="oval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84048" y="128016"/>
            <a:ext cx="20116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FFFFF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SECURAFY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2514600" y="128016"/>
            <a:ext cx="6400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6A7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AI Automation for All Industries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320040" y="749808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00C8F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WHAT WE AUTOMATE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320040" y="987552"/>
            <a:ext cx="8503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Automations built specifically for All Industries</a:t>
            </a:r>
            <a:endParaRPr lang="en-US" sz="2000" dirty="0"/>
          </a:p>
        </p:txBody>
      </p:sp>
      <p:sp>
        <p:nvSpPr>
          <p:cNvPr id="8" name="Shape 6"/>
          <p:cNvSpPr/>
          <p:nvPr/>
        </p:nvSpPr>
        <p:spPr>
          <a:xfrm>
            <a:off x="256032" y="1627632"/>
            <a:ext cx="2788920" cy="1572768"/>
          </a:xfrm>
          <a:prstGeom prst="rect">
            <a:avLst/>
          </a:prstGeom>
          <a:solidFill>
            <a:srgbClr val="111827"/>
          </a:solidFill>
          <a:ln w="6350">
            <a:solidFill>
              <a:srgbClr val="1E2A3A"/>
            </a:solidFill>
            <a:prstDash val="solid"/>
          </a:ln>
          <a:effectLst>
            <a:outerShdw sx="100000" sy="100000" kx="0" ky="0" algn="bl" rotWithShape="0" blurRad="127000" dist="25400" dir="16200000">
              <a:srgbClr val="000000">
                <a:alpha val="2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56032" y="1627632"/>
            <a:ext cx="2788920" cy="457200"/>
          </a:xfrm>
          <a:prstGeom prst="rect">
            <a:avLst/>
          </a:prstGeom>
          <a:solidFill>
            <a:srgbClr val="0D1117"/>
          </a:solidFill>
          <a:ln w="12700">
            <a:solidFill>
              <a:srgbClr val="0D1117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256032" y="1627632"/>
            <a:ext cx="54864" cy="457200"/>
          </a:xfrm>
          <a:prstGeom prst="rect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84048" y="1691640"/>
            <a:ext cx="257860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Inbox triage &amp; routing</a:t>
            </a:r>
            <a:endParaRPr lang="en-US" sz="1150" dirty="0"/>
          </a:p>
        </p:txBody>
      </p:sp>
      <p:sp>
        <p:nvSpPr>
          <p:cNvPr id="12" name="Text 10"/>
          <p:cNvSpPr/>
          <p:nvPr/>
        </p:nvSpPr>
        <p:spPr>
          <a:xfrm>
            <a:off x="365760" y="2194560"/>
            <a:ext cx="257860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Shared inbox classified, prioritised, and routed automatically. Response times drop from hours to minutes.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329184" y="2889504"/>
            <a:ext cx="2651760" cy="256032"/>
          </a:xfrm>
          <a:prstGeom prst="rect">
            <a:avLst/>
          </a:prstGeom>
          <a:solidFill>
            <a:srgbClr val="0D1117"/>
          </a:solidFill>
          <a:ln w="6350">
            <a:solidFill>
              <a:srgbClr val="00C8F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29184" y="2889504"/>
            <a:ext cx="2651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0C8F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Saves: 6–10 hrs/week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3200400" y="1627632"/>
            <a:ext cx="2788920" cy="1572768"/>
          </a:xfrm>
          <a:prstGeom prst="rect">
            <a:avLst/>
          </a:prstGeom>
          <a:solidFill>
            <a:srgbClr val="111827"/>
          </a:solidFill>
          <a:ln w="6350">
            <a:solidFill>
              <a:srgbClr val="1E2A3A"/>
            </a:solidFill>
            <a:prstDash val="solid"/>
          </a:ln>
          <a:effectLst>
            <a:outerShdw sx="100000" sy="100000" kx="0" ky="0" algn="bl" rotWithShape="0" blurRad="127000" dist="25400" dir="16200000">
              <a:srgbClr val="000000">
                <a:alpha val="25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3200400" y="1627632"/>
            <a:ext cx="2788920" cy="457200"/>
          </a:xfrm>
          <a:prstGeom prst="rect">
            <a:avLst/>
          </a:prstGeom>
          <a:solidFill>
            <a:srgbClr val="0D1117"/>
          </a:solidFill>
          <a:ln w="12700">
            <a:solidFill>
              <a:srgbClr val="0D1117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3200400" y="1627632"/>
            <a:ext cx="54864" cy="457200"/>
          </a:xfrm>
          <a:prstGeom prst="rect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328416" y="1691640"/>
            <a:ext cx="257860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Lead capture &amp; follow-up</a:t>
            </a:r>
            <a:endParaRPr lang="en-US" sz="1150" dirty="0"/>
          </a:p>
        </p:txBody>
      </p:sp>
      <p:sp>
        <p:nvSpPr>
          <p:cNvPr id="19" name="Text 17"/>
          <p:cNvSpPr/>
          <p:nvPr/>
        </p:nvSpPr>
        <p:spPr>
          <a:xfrm>
            <a:off x="3310128" y="2194560"/>
            <a:ext cx="257860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Every lead from every channel acknowledged in under 2 minutes. Follow-up sequences that never drop the ball.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3273552" y="2889504"/>
            <a:ext cx="2651760" cy="256032"/>
          </a:xfrm>
          <a:prstGeom prst="rect">
            <a:avLst/>
          </a:prstGeom>
          <a:solidFill>
            <a:srgbClr val="0D1117"/>
          </a:solidFill>
          <a:ln w="6350">
            <a:solidFill>
              <a:srgbClr val="00C8FF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3273552" y="2889504"/>
            <a:ext cx="2651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0C8F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Saves: 5–8 hrs/week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6144768" y="1627632"/>
            <a:ext cx="2788920" cy="1572768"/>
          </a:xfrm>
          <a:prstGeom prst="rect">
            <a:avLst/>
          </a:prstGeom>
          <a:solidFill>
            <a:srgbClr val="111827"/>
          </a:solidFill>
          <a:ln w="6350">
            <a:solidFill>
              <a:srgbClr val="1E2A3A"/>
            </a:solidFill>
            <a:prstDash val="solid"/>
          </a:ln>
          <a:effectLst>
            <a:outerShdw sx="100000" sy="100000" kx="0" ky="0" algn="bl" rotWithShape="0" blurRad="127000" dist="25400" dir="16200000">
              <a:srgbClr val="000000">
                <a:alpha val="25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6144768" y="1627632"/>
            <a:ext cx="2788920" cy="457200"/>
          </a:xfrm>
          <a:prstGeom prst="rect">
            <a:avLst/>
          </a:prstGeom>
          <a:solidFill>
            <a:srgbClr val="0D1117"/>
          </a:solidFill>
          <a:ln w="12700">
            <a:solidFill>
              <a:srgbClr val="0D1117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6144768" y="1627632"/>
            <a:ext cx="54864" cy="457200"/>
          </a:xfrm>
          <a:prstGeom prst="rect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6272784" y="1691640"/>
            <a:ext cx="257860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Document &amp; AR chase</a:t>
            </a:r>
            <a:endParaRPr lang="en-US" sz="1150" dirty="0"/>
          </a:p>
        </p:txBody>
      </p:sp>
      <p:sp>
        <p:nvSpPr>
          <p:cNvPr id="26" name="Text 24"/>
          <p:cNvSpPr/>
          <p:nvPr/>
        </p:nvSpPr>
        <p:spPr>
          <a:xfrm>
            <a:off x="6254496" y="2194560"/>
            <a:ext cx="257860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Client documents requested on schedule. Invoices followed up automatically. Nothing waits on someone remembering.</a:t>
            </a:r>
            <a:endParaRPr lang="en-US" sz="1050" dirty="0"/>
          </a:p>
        </p:txBody>
      </p:sp>
      <p:sp>
        <p:nvSpPr>
          <p:cNvPr id="27" name="Shape 25"/>
          <p:cNvSpPr/>
          <p:nvPr/>
        </p:nvSpPr>
        <p:spPr>
          <a:xfrm>
            <a:off x="6217920" y="2889504"/>
            <a:ext cx="2651760" cy="256032"/>
          </a:xfrm>
          <a:prstGeom prst="rect">
            <a:avLst/>
          </a:prstGeom>
          <a:solidFill>
            <a:srgbClr val="0D1117"/>
          </a:solidFill>
          <a:ln w="6350">
            <a:solidFill>
              <a:srgbClr val="00C8FF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6217920" y="2889504"/>
            <a:ext cx="2651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0C8F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Saves: 6–12 hrs/week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256032" y="3346704"/>
            <a:ext cx="2788920" cy="1572768"/>
          </a:xfrm>
          <a:prstGeom prst="rect">
            <a:avLst/>
          </a:prstGeom>
          <a:solidFill>
            <a:srgbClr val="111827"/>
          </a:solidFill>
          <a:ln w="6350">
            <a:solidFill>
              <a:srgbClr val="1E2A3A"/>
            </a:solidFill>
            <a:prstDash val="solid"/>
          </a:ln>
          <a:effectLst>
            <a:outerShdw sx="100000" sy="100000" kx="0" ky="0" algn="bl" rotWithShape="0" blurRad="127000" dist="25400" dir="16200000">
              <a:srgbClr val="000000">
                <a:alpha val="25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256032" y="3346704"/>
            <a:ext cx="2788920" cy="457200"/>
          </a:xfrm>
          <a:prstGeom prst="rect">
            <a:avLst/>
          </a:prstGeom>
          <a:solidFill>
            <a:srgbClr val="0D1117"/>
          </a:solidFill>
          <a:ln w="12700">
            <a:solidFill>
              <a:srgbClr val="0D1117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256032" y="3346704"/>
            <a:ext cx="54864" cy="457200"/>
          </a:xfrm>
          <a:prstGeom prst="rect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384048" y="3410712"/>
            <a:ext cx="257860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Employee onboarding journey</a:t>
            </a:r>
            <a:endParaRPr lang="en-US" sz="1150" dirty="0"/>
          </a:p>
        </p:txBody>
      </p:sp>
      <p:sp>
        <p:nvSpPr>
          <p:cNvPr id="33" name="Text 31"/>
          <p:cNvSpPr/>
          <p:nvPr/>
        </p:nvSpPr>
        <p:spPr>
          <a:xfrm>
            <a:off x="365760" y="3913632"/>
            <a:ext cx="257860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New hire guided through a personalised 30-day onboarding journey — consistent, automated, zero HR manual effort.</a:t>
            </a:r>
            <a:endParaRPr lang="en-US" sz="1050" dirty="0"/>
          </a:p>
        </p:txBody>
      </p:sp>
      <p:sp>
        <p:nvSpPr>
          <p:cNvPr id="34" name="Shape 32"/>
          <p:cNvSpPr/>
          <p:nvPr/>
        </p:nvSpPr>
        <p:spPr>
          <a:xfrm>
            <a:off x="329184" y="4608576"/>
            <a:ext cx="2651760" cy="256032"/>
          </a:xfrm>
          <a:prstGeom prst="rect">
            <a:avLst/>
          </a:prstGeom>
          <a:solidFill>
            <a:srgbClr val="0D1117"/>
          </a:solidFill>
          <a:ln w="6350">
            <a:solidFill>
              <a:srgbClr val="00C8FF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329184" y="4608576"/>
            <a:ext cx="2651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0C8F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Saves: 5–8 hrs/hire</a:t>
            </a:r>
            <a:endParaRPr lang="en-US" sz="1000" dirty="0"/>
          </a:p>
        </p:txBody>
      </p:sp>
      <p:sp>
        <p:nvSpPr>
          <p:cNvPr id="36" name="Shape 34"/>
          <p:cNvSpPr/>
          <p:nvPr/>
        </p:nvSpPr>
        <p:spPr>
          <a:xfrm>
            <a:off x="3200400" y="3346704"/>
            <a:ext cx="2788920" cy="1572768"/>
          </a:xfrm>
          <a:prstGeom prst="rect">
            <a:avLst/>
          </a:prstGeom>
          <a:solidFill>
            <a:srgbClr val="111827"/>
          </a:solidFill>
          <a:ln w="6350">
            <a:solidFill>
              <a:srgbClr val="1E2A3A"/>
            </a:solidFill>
            <a:prstDash val="solid"/>
          </a:ln>
          <a:effectLst>
            <a:outerShdw sx="100000" sy="100000" kx="0" ky="0" algn="bl" rotWithShape="0" blurRad="127000" dist="25400" dir="16200000">
              <a:srgbClr val="000000">
                <a:alpha val="25000"/>
              </a:srgbClr>
            </a:outerShdw>
          </a:effectLst>
        </p:spPr>
      </p:sp>
      <p:sp>
        <p:nvSpPr>
          <p:cNvPr id="37" name="Shape 35"/>
          <p:cNvSpPr/>
          <p:nvPr/>
        </p:nvSpPr>
        <p:spPr>
          <a:xfrm>
            <a:off x="3200400" y="3346704"/>
            <a:ext cx="2788920" cy="457200"/>
          </a:xfrm>
          <a:prstGeom prst="rect">
            <a:avLst/>
          </a:prstGeom>
          <a:solidFill>
            <a:srgbClr val="0D1117"/>
          </a:solidFill>
          <a:ln w="12700">
            <a:solidFill>
              <a:srgbClr val="0D1117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3200400" y="3346704"/>
            <a:ext cx="54864" cy="457200"/>
          </a:xfrm>
          <a:prstGeom prst="rect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3328416" y="3410712"/>
            <a:ext cx="257860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Operations coordination</a:t>
            </a:r>
            <a:endParaRPr lang="en-US" sz="1150" dirty="0"/>
          </a:p>
        </p:txBody>
      </p:sp>
      <p:sp>
        <p:nvSpPr>
          <p:cNvPr id="40" name="Text 38"/>
          <p:cNvSpPr/>
          <p:nvPr/>
        </p:nvSpPr>
        <p:spPr>
          <a:xfrm>
            <a:off x="3310128" y="3913632"/>
            <a:ext cx="257860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PO follow-up, vendor onboarding, compliance alerts, shift reports — the coordination work that keeps operations running.</a:t>
            </a:r>
            <a:endParaRPr lang="en-US" sz="1050" dirty="0"/>
          </a:p>
        </p:txBody>
      </p:sp>
      <p:sp>
        <p:nvSpPr>
          <p:cNvPr id="41" name="Shape 39"/>
          <p:cNvSpPr/>
          <p:nvPr/>
        </p:nvSpPr>
        <p:spPr>
          <a:xfrm>
            <a:off x="3273552" y="4608576"/>
            <a:ext cx="2651760" cy="256032"/>
          </a:xfrm>
          <a:prstGeom prst="rect">
            <a:avLst/>
          </a:prstGeom>
          <a:solidFill>
            <a:srgbClr val="0D1117"/>
          </a:solidFill>
          <a:ln w="6350">
            <a:solidFill>
              <a:srgbClr val="00C8FF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3273552" y="4608576"/>
            <a:ext cx="2651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0C8F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Saves: 8–15 hrs/week</a:t>
            </a:r>
            <a:endParaRPr lang="en-US" sz="1000" dirty="0"/>
          </a:p>
        </p:txBody>
      </p:sp>
      <p:sp>
        <p:nvSpPr>
          <p:cNvPr id="43" name="Shape 41"/>
          <p:cNvSpPr/>
          <p:nvPr/>
        </p:nvSpPr>
        <p:spPr>
          <a:xfrm>
            <a:off x="6144768" y="3346704"/>
            <a:ext cx="2788920" cy="1572768"/>
          </a:xfrm>
          <a:prstGeom prst="rect">
            <a:avLst/>
          </a:prstGeom>
          <a:solidFill>
            <a:srgbClr val="111827"/>
          </a:solidFill>
          <a:ln w="6350">
            <a:solidFill>
              <a:srgbClr val="1E2A3A"/>
            </a:solidFill>
            <a:prstDash val="solid"/>
          </a:ln>
          <a:effectLst>
            <a:outerShdw sx="100000" sy="100000" kx="0" ky="0" algn="bl" rotWithShape="0" blurRad="127000" dist="25400" dir="16200000">
              <a:srgbClr val="000000">
                <a:alpha val="25000"/>
              </a:srgbClr>
            </a:outerShdw>
          </a:effectLst>
        </p:spPr>
      </p:sp>
      <p:sp>
        <p:nvSpPr>
          <p:cNvPr id="44" name="Shape 42"/>
          <p:cNvSpPr/>
          <p:nvPr/>
        </p:nvSpPr>
        <p:spPr>
          <a:xfrm>
            <a:off x="6144768" y="3346704"/>
            <a:ext cx="2788920" cy="457200"/>
          </a:xfrm>
          <a:prstGeom prst="rect">
            <a:avLst/>
          </a:prstGeom>
          <a:solidFill>
            <a:srgbClr val="0D1117"/>
          </a:solidFill>
          <a:ln w="12700">
            <a:solidFill>
              <a:srgbClr val="0D1117"/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6144768" y="3346704"/>
            <a:ext cx="54864" cy="457200"/>
          </a:xfrm>
          <a:prstGeom prst="rect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6272784" y="3410712"/>
            <a:ext cx="257860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AI knowledge base assistant</a:t>
            </a:r>
            <a:endParaRPr lang="en-US" sz="1150" dirty="0"/>
          </a:p>
        </p:txBody>
      </p:sp>
      <p:sp>
        <p:nvSpPr>
          <p:cNvPr id="47" name="Text 45"/>
          <p:cNvSpPr/>
          <p:nvPr/>
        </p:nvSpPr>
        <p:spPr>
          <a:xfrm>
            <a:off x="6254496" y="3913632"/>
            <a:ext cx="257860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An always-on assistant trained on your own policies and processes. Answers internal questions instantly.</a:t>
            </a:r>
            <a:endParaRPr lang="en-US" sz="1050" dirty="0"/>
          </a:p>
        </p:txBody>
      </p:sp>
      <p:sp>
        <p:nvSpPr>
          <p:cNvPr id="48" name="Shape 46"/>
          <p:cNvSpPr/>
          <p:nvPr/>
        </p:nvSpPr>
        <p:spPr>
          <a:xfrm>
            <a:off x="6217920" y="4608576"/>
            <a:ext cx="2651760" cy="256032"/>
          </a:xfrm>
          <a:prstGeom prst="rect">
            <a:avLst/>
          </a:prstGeom>
          <a:solidFill>
            <a:srgbClr val="0D1117"/>
          </a:solidFill>
          <a:ln w="6350">
            <a:solidFill>
              <a:srgbClr val="00C8FF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6217920" y="4608576"/>
            <a:ext cx="2651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0C8F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Saves: 6–10 hrs/week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A0C1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0D1117"/>
          </a:solidFill>
          <a:ln w="12700">
            <a:solidFill>
              <a:srgbClr val="0D111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01168" y="173736"/>
            <a:ext cx="128016" cy="128016"/>
          </a:xfrm>
          <a:prstGeom prst="oval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84048" y="128016"/>
            <a:ext cx="20116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FFFFF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SECURAFY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2514600" y="128016"/>
            <a:ext cx="6400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6A7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AI Automation for All Industries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320040" y="749808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00C8F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INVESTMENT &amp; NEXT STEPS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320040" y="987552"/>
            <a:ext cx="8503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Pricing &amp; getting started</a:t>
            </a:r>
            <a:endParaRPr lang="en-US" sz="2000" dirty="0"/>
          </a:p>
        </p:txBody>
      </p:sp>
      <p:sp>
        <p:nvSpPr>
          <p:cNvPr id="8" name="Shape 6"/>
          <p:cNvSpPr/>
          <p:nvPr/>
        </p:nvSpPr>
        <p:spPr>
          <a:xfrm>
            <a:off x="274320" y="1600200"/>
            <a:ext cx="4160520" cy="1234440"/>
          </a:xfrm>
          <a:prstGeom prst="rect">
            <a:avLst/>
          </a:prstGeom>
          <a:solidFill>
            <a:srgbClr val="111827"/>
          </a:solidFill>
          <a:ln w="6350">
            <a:solidFill>
              <a:srgbClr val="1E2A3A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274320" y="1600200"/>
            <a:ext cx="54864" cy="1234440"/>
          </a:xfrm>
          <a:prstGeom prst="rect">
            <a:avLst/>
          </a:prstGeom>
          <a:solidFill>
            <a:srgbClr val="8B96A7"/>
          </a:solidFill>
          <a:ln w="12700">
            <a:solidFill>
              <a:srgbClr val="8B96A7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38912" y="1664208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Starter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438912" y="2057400"/>
            <a:ext cx="37947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Any single automation workflow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Integration with your existing tools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Staff walkthrough, documentation &amp; monitoring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38912" y="2697480"/>
            <a:ext cx="3749040" cy="54864"/>
          </a:xfrm>
          <a:prstGeom prst="rect">
            <a:avLst/>
          </a:prstGeom>
          <a:solidFill>
            <a:srgbClr val="1E2A3A"/>
          </a:solidFill>
          <a:ln w="12700">
            <a:solidFill>
              <a:srgbClr val="1E2A3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38912" y="2779776"/>
            <a:ext cx="37490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0C8F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Build: $1,500–$3,500  |  Monthly: $300–$600/mo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274320" y="3090672"/>
            <a:ext cx="4160520" cy="1508760"/>
          </a:xfrm>
          <a:prstGeom prst="rect">
            <a:avLst/>
          </a:prstGeom>
          <a:solidFill>
            <a:srgbClr val="0D1117"/>
          </a:solidFill>
          <a:ln w="6350">
            <a:solidFill>
              <a:srgbClr val="00C8F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274320" y="3090672"/>
            <a:ext cx="54864" cy="1508760"/>
          </a:xfrm>
          <a:prstGeom prst="rect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38912" y="3127248"/>
            <a:ext cx="3749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00C8F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GROWTH — MOST POPULAR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438912" y="3410712"/>
            <a:ext cx="374904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3–4 automations across your top pain points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Full integration, monthly reports, priority support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Quarterly strategy review &amp; expansion roadmap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38912" y="4151376"/>
            <a:ext cx="3749040" cy="54864"/>
          </a:xfrm>
          <a:prstGeom prst="rect">
            <a:avLst/>
          </a:prstGeom>
          <a:solidFill>
            <a:srgbClr val="1E2A3A"/>
          </a:solidFill>
          <a:ln w="12700">
            <a:solidFill>
              <a:srgbClr val="1E2A3A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38912" y="4233672"/>
            <a:ext cx="37490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0C8F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Build: $6,000–$12,000  |  Monthly: $900–$1,800/mo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4663440" y="1600200"/>
            <a:ext cx="4160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Explore together</a:t>
            </a:r>
            <a:endParaRPr lang="en-US" sz="1400" dirty="0"/>
          </a:p>
        </p:txBody>
      </p:sp>
      <p:sp>
        <p:nvSpPr>
          <p:cNvPr id="21" name="Shape 19"/>
          <p:cNvSpPr/>
          <p:nvPr/>
        </p:nvSpPr>
        <p:spPr>
          <a:xfrm>
            <a:off x="4663440" y="2103120"/>
            <a:ext cx="91440" cy="91440"/>
          </a:xfrm>
          <a:prstGeom prst="oval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828032" y="2029968"/>
            <a:ext cx="3977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Which repetitive task costs your team the most time every week?</a:t>
            </a:r>
            <a:endParaRPr lang="en-US" sz="1150" dirty="0"/>
          </a:p>
        </p:txBody>
      </p:sp>
      <p:sp>
        <p:nvSpPr>
          <p:cNvPr id="23" name="Shape 21"/>
          <p:cNvSpPr/>
          <p:nvPr/>
        </p:nvSpPr>
        <p:spPr>
          <a:xfrm>
            <a:off x="4663440" y="2560320"/>
            <a:ext cx="91440" cy="91440"/>
          </a:xfrm>
          <a:prstGeom prst="oval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828032" y="2487168"/>
            <a:ext cx="3977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When a lead comes in after hours, what happens?</a:t>
            </a:r>
            <a:endParaRPr lang="en-US" sz="1150" dirty="0"/>
          </a:p>
        </p:txBody>
      </p:sp>
      <p:sp>
        <p:nvSpPr>
          <p:cNvPr id="25" name="Shape 23"/>
          <p:cNvSpPr/>
          <p:nvPr/>
        </p:nvSpPr>
        <p:spPr>
          <a:xfrm>
            <a:off x="4663440" y="3017520"/>
            <a:ext cx="91440" cy="91440"/>
          </a:xfrm>
          <a:prstGeom prst="oval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828032" y="2944368"/>
            <a:ext cx="3977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How consistent is your follow-up process across every client?</a:t>
            </a:r>
            <a:endParaRPr lang="en-US" sz="1150" dirty="0"/>
          </a:p>
        </p:txBody>
      </p:sp>
      <p:sp>
        <p:nvSpPr>
          <p:cNvPr id="27" name="Shape 25"/>
          <p:cNvSpPr/>
          <p:nvPr/>
        </p:nvSpPr>
        <p:spPr>
          <a:xfrm>
            <a:off x="4663440" y="3474720"/>
            <a:ext cx="91440" cy="91440"/>
          </a:xfrm>
          <a:prstGeom prst="oval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828032" y="3401568"/>
            <a:ext cx="3977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What would you do with 10 extra hours per week across your team?</a:t>
            </a:r>
            <a:endParaRPr lang="en-US" sz="1150" dirty="0"/>
          </a:p>
        </p:txBody>
      </p:sp>
      <p:sp>
        <p:nvSpPr>
          <p:cNvPr id="29" name="Shape 27"/>
          <p:cNvSpPr/>
          <p:nvPr/>
        </p:nvSpPr>
        <p:spPr>
          <a:xfrm>
            <a:off x="4663440" y="3977640"/>
            <a:ext cx="4160520" cy="1024128"/>
          </a:xfrm>
          <a:prstGeom prst="rect">
            <a:avLst/>
          </a:prstGeom>
          <a:solidFill>
            <a:srgbClr val="0D1117"/>
          </a:solidFill>
          <a:ln w="10160">
            <a:solidFill>
              <a:srgbClr val="F5A623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4663440" y="3977640"/>
            <a:ext cx="4160520" cy="54864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4736592" y="4069080"/>
            <a:ext cx="400507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F5A623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30-DAY GUARANTEE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4736592" y="4370832"/>
            <a:ext cx="400507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If this automation doesn't save your team measurable time in the first 30 days of going live, we refund one month of retainer — no questions asked.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Slide 1</vt:lpstr>
      <vt:lpstr>Slide 2</vt:lpstr>
      <vt:lpstr>Slide 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Securafy AI Services — All Industries</dc:title>
  <dc:subject>PptxGenJS Presentation</dc:subject>
  <dc:creator>PptxGenJS</dc:creator>
  <cp:lastModifiedBy>PptxGenJS</cp:lastModifiedBy>
  <cp:revision>1</cp:revision>
  <dcterms:created xsi:type="dcterms:W3CDTF">2026-05-01T19:17:37Z</dcterms:created>
  <dcterms:modified xsi:type="dcterms:W3CDTF">2026-05-01T19:17:37Z</dcterms:modified>
</cp:coreProperties>
</file>