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C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303520" y="0"/>
            <a:ext cx="3840480" cy="51435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583680" y="-1097280"/>
            <a:ext cx="4389120" cy="4389120"/>
          </a:xfrm>
          <a:prstGeom prst="oval">
            <a:avLst/>
          </a:prstGeom>
          <a:solidFill>
            <a:srgbClr val="00C8FF">
              <a:alpha val="9000"/>
            </a:srgbClr>
          </a:solidFill>
          <a:ln w="12700">
            <a:solidFill>
              <a:srgbClr val="00C8FF">
                <a:alpha val="9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772400" y="2926080"/>
            <a:ext cx="2743200" cy="2743200"/>
          </a:xfrm>
          <a:prstGeom prst="oval">
            <a:avLst/>
          </a:prstGeom>
          <a:solidFill>
            <a:srgbClr val="C0392B">
              <a:alpha val="12000"/>
            </a:srgbClr>
          </a:solidFill>
          <a:ln w="12700">
            <a:solidFill>
              <a:srgbClr val="C0392B">
                <a:alpha val="12000"/>
              </a:srgbClr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35040" y="868680"/>
            <a:ext cx="2560320" cy="256032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201168" y="320040"/>
            <a:ext cx="146304" cy="146304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402336" y="256032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FFFF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SECURAFY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182880" y="914400"/>
            <a:ext cx="54864" cy="73152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365760" y="841248"/>
            <a:ext cx="5029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AI Services for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365760" y="1207008"/>
            <a:ext cx="5029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Law Firms</a:t>
            </a:r>
            <a:endParaRPr lang="en-US" sz="3600" dirty="0"/>
          </a:p>
        </p:txBody>
      </p:sp>
      <p:sp>
        <p:nvSpPr>
          <p:cNvPr id="12" name="Shape 9"/>
          <p:cNvSpPr/>
          <p:nvPr/>
        </p:nvSpPr>
        <p:spPr>
          <a:xfrm>
            <a:off x="365760" y="2423160"/>
            <a:ext cx="1828800" cy="36576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365760" y="2578608"/>
            <a:ext cx="4937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Less chasing. More billing. Every client kept informed.</a:t>
            </a:r>
            <a:endParaRPr lang="en-US" sz="1500" dirty="0"/>
          </a:p>
        </p:txBody>
      </p:sp>
      <p:sp>
        <p:nvSpPr>
          <p:cNvPr id="14" name="Shape 11"/>
          <p:cNvSpPr/>
          <p:nvPr/>
        </p:nvSpPr>
        <p:spPr>
          <a:xfrm>
            <a:off x="365760" y="3218688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530352" y="3172968"/>
            <a:ext cx="4663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Recover 10–15 hours per week of admin and intake time</a:t>
            </a:r>
            <a:endParaRPr lang="en-US" sz="1200" dirty="0"/>
          </a:p>
        </p:txBody>
      </p:sp>
      <p:sp>
        <p:nvSpPr>
          <p:cNvPr id="16" name="Shape 13"/>
          <p:cNvSpPr/>
          <p:nvPr/>
        </p:nvSpPr>
        <p:spPr>
          <a:xfrm>
            <a:off x="365760" y="3584448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530352" y="3538728"/>
            <a:ext cx="4663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Respond to new leads in under 3 minutes — not 48 hours</a:t>
            </a:r>
            <a:endParaRPr lang="en-US" sz="1200" dirty="0"/>
          </a:p>
        </p:txBody>
      </p:sp>
      <p:sp>
        <p:nvSpPr>
          <p:cNvPr id="18" name="Shape 15"/>
          <p:cNvSpPr/>
          <p:nvPr/>
        </p:nvSpPr>
        <p:spPr>
          <a:xfrm>
            <a:off x="365760" y="3950208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530352" y="3904488"/>
            <a:ext cx="4663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All automation runs on your infrastructure — client data stays private</a:t>
            </a:r>
            <a:endParaRPr lang="en-US" sz="1200" dirty="0"/>
          </a:p>
        </p:txBody>
      </p:sp>
      <p:sp>
        <p:nvSpPr>
          <p:cNvPr id="20" name="Shape 17"/>
          <p:cNvSpPr/>
          <p:nvPr/>
        </p:nvSpPr>
        <p:spPr>
          <a:xfrm>
            <a:off x="365760" y="4503420"/>
            <a:ext cx="2286000" cy="402336"/>
          </a:xfrm>
          <a:prstGeom prst="rect">
            <a:avLst/>
          </a:prstGeom>
          <a:solidFill>
            <a:srgbClr val="0A0C10"/>
          </a:solidFill>
          <a:ln w="19050">
            <a:solidFill>
              <a:srgbClr val="F5A623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365760" y="4503420"/>
            <a:ext cx="22860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5A623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FREE ASSESSMENT →</a:t>
            </a:r>
            <a:endParaRPr lang="en-US" sz="1000" dirty="0"/>
          </a:p>
        </p:txBody>
      </p:sp>
      <p:sp>
        <p:nvSpPr>
          <p:cNvPr id="22" name="Text 19"/>
          <p:cNvSpPr/>
          <p:nvPr/>
        </p:nvSpPr>
        <p:spPr>
          <a:xfrm>
            <a:off x="2834640" y="4576572"/>
            <a:ext cx="5303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www.securafy.biz  |  sales@securafy.com  |  (330) 906-8888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C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01168" y="173736"/>
            <a:ext cx="128016" cy="128016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84048" y="128016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FFFF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SECURAFY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514600" y="128016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AI Automation for Law Firms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20040" y="74980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WHAT WE AUTOMATE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987552"/>
            <a:ext cx="8503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Automations built specifically for Law Firms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256032" y="1627632"/>
            <a:ext cx="2788920" cy="15727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27000" dist="25400" dir="16200000">
              <a:srgbClr val="000000">
                <a:alpha val="2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56032" y="1627632"/>
            <a:ext cx="2788920" cy="4572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56032" y="1627632"/>
            <a:ext cx="54864" cy="4572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84048" y="1691640"/>
            <a:ext cx="25786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New client intake assistant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365760" y="2194560"/>
            <a:ext cx="257860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Web/email inquiry → AI classifies matter type, drafts personalised acknowledgement, creates CRM intake task instantly.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29184" y="2889504"/>
            <a:ext cx="2651760" cy="256032"/>
          </a:xfrm>
          <a:prstGeom prst="rect">
            <a:avLst/>
          </a:prstGeom>
          <a:solidFill>
            <a:srgbClr val="0D1117"/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9184" y="2889504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Saves: 6–10 hrs/week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200400" y="1627632"/>
            <a:ext cx="2788920" cy="15727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27000" dist="25400" dir="16200000">
              <a:srgbClr val="000000">
                <a:alpha val="25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200400" y="1627632"/>
            <a:ext cx="2788920" cy="4572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200400" y="1627632"/>
            <a:ext cx="54864" cy="4572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328416" y="1691640"/>
            <a:ext cx="25786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Deadline &amp; court date reminders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3310128" y="2194560"/>
            <a:ext cx="257860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Upcoming deadline → reminders auto-sent to attorney and client; escalation fires if no acknowledgement is received.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3273552" y="2889504"/>
            <a:ext cx="2651760" cy="256032"/>
          </a:xfrm>
          <a:prstGeom prst="rect">
            <a:avLst/>
          </a:prstGeom>
          <a:solidFill>
            <a:srgbClr val="0D1117"/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273552" y="2889504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Saves: 4–6 hrs/week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144768" y="1627632"/>
            <a:ext cx="2788920" cy="15727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27000" dist="25400" dir="1620000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6144768" y="1627632"/>
            <a:ext cx="2788920" cy="4572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144768" y="1627632"/>
            <a:ext cx="54864" cy="4572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272784" y="1691640"/>
            <a:ext cx="25786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Document summary &amp; review prep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6254496" y="2194560"/>
            <a:ext cx="257860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New document uploaded → AI extracts key dates, parties, obligations; brief delivered before attorney review.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217920" y="2889504"/>
            <a:ext cx="2651760" cy="256032"/>
          </a:xfrm>
          <a:prstGeom prst="rect">
            <a:avLst/>
          </a:prstGeom>
          <a:solidFill>
            <a:srgbClr val="0D1117"/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217920" y="2889504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Saves: 5–8 hrs/week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256032" y="3346704"/>
            <a:ext cx="2788920" cy="15727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27000" dist="25400" dir="16200000">
              <a:srgbClr val="000000">
                <a:alpha val="25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256032" y="3346704"/>
            <a:ext cx="2788920" cy="4572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256032" y="3346704"/>
            <a:ext cx="54864" cy="4572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84048" y="3410712"/>
            <a:ext cx="25786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Invoice &amp; AR follow-up bot</a:t>
            </a:r>
            <a:endParaRPr lang="en-US" sz="1150" dirty="0"/>
          </a:p>
        </p:txBody>
      </p:sp>
      <p:sp>
        <p:nvSpPr>
          <p:cNvPr id="33" name="Text 31"/>
          <p:cNvSpPr/>
          <p:nvPr/>
        </p:nvSpPr>
        <p:spPr>
          <a:xfrm>
            <a:off x="365760" y="3913632"/>
            <a:ext cx="257860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Invoice unpaid at 14/30/45 days → staged professional follow-ups referencing the specific matter.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329184" y="4608576"/>
            <a:ext cx="2651760" cy="256032"/>
          </a:xfrm>
          <a:prstGeom prst="rect">
            <a:avLst/>
          </a:prstGeom>
          <a:solidFill>
            <a:srgbClr val="0D1117"/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29184" y="4608576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Saves: 3–5 hrs/week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3200400" y="3346704"/>
            <a:ext cx="2788920" cy="15727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27000" dist="25400" dir="16200000">
              <a:srgbClr val="000000">
                <a:alpha val="25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3200400" y="3346704"/>
            <a:ext cx="2788920" cy="4572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3200400" y="3346704"/>
            <a:ext cx="54864" cy="4572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328416" y="3410712"/>
            <a:ext cx="25786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Client matter status updates</a:t>
            </a:r>
            <a:endParaRPr lang="en-US" sz="1150" dirty="0"/>
          </a:p>
        </p:txBody>
      </p:sp>
      <p:sp>
        <p:nvSpPr>
          <p:cNvPr id="40" name="Text 38"/>
          <p:cNvSpPr/>
          <p:nvPr/>
        </p:nvSpPr>
        <p:spPr>
          <a:xfrm>
            <a:off x="3310128" y="3913632"/>
            <a:ext cx="257860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Weekly or on status change → AI drafts personalised client update; inbound status calls drop dramatically.</a:t>
            </a:r>
            <a:endParaRPr lang="en-US" sz="1050" dirty="0"/>
          </a:p>
        </p:txBody>
      </p:sp>
      <p:sp>
        <p:nvSpPr>
          <p:cNvPr id="41" name="Shape 39"/>
          <p:cNvSpPr/>
          <p:nvPr/>
        </p:nvSpPr>
        <p:spPr>
          <a:xfrm>
            <a:off x="3273552" y="4608576"/>
            <a:ext cx="2651760" cy="256032"/>
          </a:xfrm>
          <a:prstGeom prst="rect">
            <a:avLst/>
          </a:prstGeom>
          <a:solidFill>
            <a:srgbClr val="0D1117"/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3273552" y="4608576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Saves: 4–7 hrs/week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6144768" y="3346704"/>
            <a:ext cx="2788920" cy="1572768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  <a:effectLst>
            <a:outerShdw sx="100000" sy="100000" kx="0" ky="0" algn="bl" rotWithShape="0" blurRad="127000" dist="25400" dir="16200000">
              <a:srgbClr val="000000">
                <a:alpha val="25000"/>
              </a:srgbClr>
            </a:outerShdw>
          </a:effectLst>
        </p:spPr>
      </p:sp>
      <p:sp>
        <p:nvSpPr>
          <p:cNvPr id="44" name="Shape 42"/>
          <p:cNvSpPr/>
          <p:nvPr/>
        </p:nvSpPr>
        <p:spPr>
          <a:xfrm>
            <a:off x="6144768" y="3346704"/>
            <a:ext cx="2788920" cy="45720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6144768" y="3346704"/>
            <a:ext cx="54864" cy="45720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272784" y="3410712"/>
            <a:ext cx="257860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Staff onboarding journey</a:t>
            </a:r>
            <a:endParaRPr lang="en-US" sz="1150" dirty="0"/>
          </a:p>
        </p:txBody>
      </p:sp>
      <p:sp>
        <p:nvSpPr>
          <p:cNvPr id="47" name="Text 45"/>
          <p:cNvSpPr/>
          <p:nvPr/>
        </p:nvSpPr>
        <p:spPr>
          <a:xfrm>
            <a:off x="6254496" y="3913632"/>
            <a:ext cx="257860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New hire added → 30-day guided onboarding with policy summaries, task assignments, and manager check-ins.</a:t>
            </a:r>
            <a:endParaRPr lang="en-US" sz="1050" dirty="0"/>
          </a:p>
        </p:txBody>
      </p:sp>
      <p:sp>
        <p:nvSpPr>
          <p:cNvPr id="48" name="Shape 46"/>
          <p:cNvSpPr/>
          <p:nvPr/>
        </p:nvSpPr>
        <p:spPr>
          <a:xfrm>
            <a:off x="6217920" y="4608576"/>
            <a:ext cx="2651760" cy="256032"/>
          </a:xfrm>
          <a:prstGeom prst="rect">
            <a:avLst/>
          </a:prstGeom>
          <a:solidFill>
            <a:srgbClr val="0D1117"/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6217920" y="4608576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Saves: 4–6 hrs/new hire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C1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0D1117"/>
          </a:solidFill>
          <a:ln w="12700">
            <a:solidFill>
              <a:srgbClr val="0D111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01168" y="173736"/>
            <a:ext cx="128016" cy="128016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84048" y="128016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FFFF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SECURAFY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514600" y="128016"/>
            <a:ext cx="6400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B96A7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AI Automation for Law Firms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320040" y="74980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INVESTMENT &amp; NEXT STEPS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20040" y="987552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Pricing &amp; getting started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274320" y="1600200"/>
            <a:ext cx="4160520" cy="1234440"/>
          </a:xfrm>
          <a:prstGeom prst="rect">
            <a:avLst/>
          </a:prstGeom>
          <a:solidFill>
            <a:srgbClr val="111827"/>
          </a:solidFill>
          <a:ln w="6350">
            <a:solidFill>
              <a:srgbClr val="1E2A3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74320" y="1600200"/>
            <a:ext cx="54864" cy="1234440"/>
          </a:xfrm>
          <a:prstGeom prst="rect">
            <a:avLst/>
          </a:prstGeom>
          <a:solidFill>
            <a:srgbClr val="8B96A7"/>
          </a:solidFill>
          <a:ln w="12700">
            <a:solidFill>
              <a:srgbClr val="8B96A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38912" y="1664208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Starter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38912" y="2057400"/>
            <a:ext cx="3794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Intake assistant + AR follow-up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Integration with your practice management system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Staff walkthrough &amp; 30-day monitoring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38912" y="2697480"/>
            <a:ext cx="3749040" cy="54864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38912" y="2779776"/>
            <a:ext cx="3749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0392B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Build: $3,500–$4,500  |  Monthly: $700–$900/mo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74320" y="3090672"/>
            <a:ext cx="4160520" cy="1508760"/>
          </a:xfrm>
          <a:prstGeom prst="rect">
            <a:avLst/>
          </a:prstGeom>
          <a:solidFill>
            <a:srgbClr val="0D1117"/>
          </a:solidFill>
          <a:ln w="6350">
            <a:solidFill>
              <a:srgbClr val="00C8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74320" y="3090672"/>
            <a:ext cx="54864" cy="1508760"/>
          </a:xfrm>
          <a:prstGeom prst="rect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38912" y="3127248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GROWTH — MOST POPULAR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38912" y="3410712"/>
            <a:ext cx="37490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Intake + deadline reminders + document prep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+ status updates + AR follow-up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Monthly reports &amp; priority support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38912" y="4151376"/>
            <a:ext cx="3749040" cy="54864"/>
          </a:xfrm>
          <a:prstGeom prst="rect">
            <a:avLst/>
          </a:prstGeom>
          <a:solidFill>
            <a:srgbClr val="1E2A3A"/>
          </a:solidFill>
          <a:ln w="12700">
            <a:solidFill>
              <a:srgbClr val="1E2A3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38912" y="4233672"/>
            <a:ext cx="3749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C8FF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Build: $8,000–$12,000  |  Monthly: $1,400–$2,000/mo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663440" y="1600200"/>
            <a:ext cx="4160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Explore together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4663440" y="2103120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28032" y="2029968"/>
            <a:ext cx="3977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How quickly does a new inquiry get a response today?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4663440" y="2560320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28032" y="2487168"/>
            <a:ext cx="3977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Who spends time chasing clients for missing documents?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4663440" y="3017520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828032" y="2944368"/>
            <a:ext cx="3977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How do clients know where their matter stands?</a:t>
            </a:r>
            <a:endParaRPr lang="en-US" sz="1150" dirty="0"/>
          </a:p>
        </p:txBody>
      </p:sp>
      <p:sp>
        <p:nvSpPr>
          <p:cNvPr id="27" name="Shape 25"/>
          <p:cNvSpPr/>
          <p:nvPr/>
        </p:nvSpPr>
        <p:spPr>
          <a:xfrm>
            <a:off x="4663440" y="3474720"/>
            <a:ext cx="91440" cy="91440"/>
          </a:xfrm>
          <a:prstGeom prst="oval">
            <a:avLst/>
          </a:prstGeom>
          <a:solidFill>
            <a:srgbClr val="00C8FF"/>
          </a:solidFill>
          <a:ln w="12700">
            <a:solidFill>
              <a:srgbClr val="00C8F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28032" y="3401568"/>
            <a:ext cx="3977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How consistent is your invoice follow-up process?</a:t>
            </a:r>
            <a:endParaRPr lang="en-US" sz="1150" dirty="0"/>
          </a:p>
        </p:txBody>
      </p:sp>
      <p:sp>
        <p:nvSpPr>
          <p:cNvPr id="29" name="Shape 27"/>
          <p:cNvSpPr/>
          <p:nvPr/>
        </p:nvSpPr>
        <p:spPr>
          <a:xfrm>
            <a:off x="4663440" y="3977640"/>
            <a:ext cx="4160520" cy="1024128"/>
          </a:xfrm>
          <a:prstGeom prst="rect">
            <a:avLst/>
          </a:prstGeom>
          <a:solidFill>
            <a:srgbClr val="0D1117"/>
          </a:solidFill>
          <a:ln w="10160">
            <a:solidFill>
              <a:srgbClr val="F5A623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4663440" y="3977640"/>
            <a:ext cx="4160520" cy="5486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736592" y="4069080"/>
            <a:ext cx="40050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F5A623"/>
                </a:solidFill>
                <a:latin typeface="Barlow Condensed" pitchFamily="34" charset="0"/>
                <a:ea typeface="Barlow Condensed" pitchFamily="34" charset="-122"/>
                <a:cs typeface="Barlow Condensed" pitchFamily="34" charset="-120"/>
              </a:rPr>
              <a:t>30-DAY GUARANTEE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4736592" y="4370832"/>
            <a:ext cx="400507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CF0"/>
                </a:solidFill>
                <a:latin typeface="Barlow" pitchFamily="34" charset="0"/>
                <a:ea typeface="Barlow" pitchFamily="34" charset="-122"/>
                <a:cs typeface="Barlow" pitchFamily="34" charset="-120"/>
              </a:rPr>
              <a:t>If this automation doesn't save your team measurable time in the first 30 days of going live, we refund one month of retainer — no questions asked.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Securafy AI Services — Law Firms</dc:title>
  <dc:subject>PptxGenJS Presentation</dc:subject>
  <dc:creator>PptxGenJS</dc:creator>
  <cp:lastModifiedBy>PptxGenJS</cp:lastModifiedBy>
  <cp:revision>1</cp:revision>
  <dcterms:created xsi:type="dcterms:W3CDTF">2026-05-01T19:17:37Z</dcterms:created>
  <dcterms:modified xsi:type="dcterms:W3CDTF">2026-05-01T19:17:37Z</dcterms:modified>
</cp:coreProperties>
</file>